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1" r:id="rId6"/>
    <p:sldId id="260" r:id="rId7"/>
    <p:sldId id="262" r:id="rId8"/>
    <p:sldId id="263" r:id="rId9"/>
    <p:sldId id="264" r:id="rId10"/>
    <p:sldId id="265" r:id="rId11"/>
    <p:sldId id="267" r:id="rId12"/>
    <p:sldId id="266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>
        <p:blinds dir="vert"/>
        <p:sndAc>
          <p:stSnd>
            <p:snd r:embed="rId1" name="chimes.wav"/>
          </p:stSnd>
        </p:sndAc>
      </p:transition>
    </mc:Choice>
    <mc:Fallback>
      <p:transition spd="slow">
        <p:blinds dir="vert"/>
        <p:sndAc>
          <p:stSnd>
            <p:snd r:embed="rId1" name="chimes.wav"/>
          </p:stSnd>
        </p:sndAc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>
        <p:blinds dir="vert"/>
        <p:sndAc>
          <p:stSnd>
            <p:snd r:embed="rId1" name="chimes.wav"/>
          </p:stSnd>
        </p:sndAc>
      </p:transition>
    </mc:Choice>
    <mc:Fallback>
      <p:transition spd="slow">
        <p:blinds dir="vert"/>
        <p:sndAc>
          <p:stSnd>
            <p:snd r:embed="rId1" name="chimes.wav"/>
          </p:stSnd>
        </p:sndAc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>
        <p:blinds dir="vert"/>
        <p:sndAc>
          <p:stSnd>
            <p:snd r:embed="rId1" name="chimes.wav"/>
          </p:stSnd>
        </p:sndAc>
      </p:transition>
    </mc:Choice>
    <mc:Fallback>
      <p:transition spd="slow">
        <p:blinds dir="vert"/>
        <p:sndAc>
          <p:stSnd>
            <p:snd r:embed="rId1" name="chimes.wav"/>
          </p:stSnd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>
        <p:blinds dir="vert"/>
        <p:sndAc>
          <p:stSnd>
            <p:snd r:embed="rId1" name="chimes.wav"/>
          </p:stSnd>
        </p:sndAc>
      </p:transition>
    </mc:Choice>
    <mc:Fallback>
      <p:transition spd="slow">
        <p:blinds dir="vert"/>
        <p:sndAc>
          <p:stSnd>
            <p:snd r:embed="rId1" name="chimes.wav"/>
          </p:stSnd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>
        <p:blinds dir="vert"/>
        <p:sndAc>
          <p:stSnd>
            <p:snd r:embed="rId1" name="chimes.wav"/>
          </p:stSnd>
        </p:sndAc>
      </p:transition>
    </mc:Choice>
    <mc:Fallback>
      <p:transition spd="slow">
        <p:blinds dir="vert"/>
        <p:sndAc>
          <p:stSnd>
            <p:snd r:embed="rId1" name="chimes.wav"/>
          </p:stSnd>
        </p:sndAc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>
        <p:blinds dir="vert"/>
        <p:sndAc>
          <p:stSnd>
            <p:snd r:embed="rId1" name="chimes.wav"/>
          </p:stSnd>
        </p:sndAc>
      </p:transition>
    </mc:Choice>
    <mc:Fallback>
      <p:transition spd="slow">
        <p:blinds dir="vert"/>
        <p:sndAc>
          <p:stSnd>
            <p:snd r:embed="rId1" name="chimes.wav"/>
          </p:stSnd>
        </p:sndAc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>
        <p:blinds dir="vert"/>
        <p:sndAc>
          <p:stSnd>
            <p:snd r:embed="rId1" name="chimes.wav"/>
          </p:stSnd>
        </p:sndAc>
      </p:transition>
    </mc:Choice>
    <mc:Fallback>
      <p:transition spd="slow">
        <p:blinds dir="vert"/>
        <p:sndAc>
          <p:stSnd>
            <p:snd r:embed="rId1" name="chimes.wav"/>
          </p:stSnd>
        </p:sndAc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>
        <p:blinds dir="vert"/>
        <p:sndAc>
          <p:stSnd>
            <p:snd r:embed="rId1" name="chimes.wav"/>
          </p:stSnd>
        </p:sndAc>
      </p:transition>
    </mc:Choice>
    <mc:Fallback>
      <p:transition spd="slow">
        <p:blinds dir="vert"/>
        <p:sndAc>
          <p:stSnd>
            <p:snd r:embed="rId1" name="chimes.wav"/>
          </p:stSnd>
        </p:sndAc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>
        <p:blinds dir="vert"/>
        <p:sndAc>
          <p:stSnd>
            <p:snd r:embed="rId1" name="chimes.wav"/>
          </p:stSnd>
        </p:sndAc>
      </p:transition>
    </mc:Choice>
    <mc:Fallback>
      <p:transition spd="slow">
        <p:blinds dir="vert"/>
        <p:sndAc>
          <p:stSnd>
            <p:snd r:embed="rId1" name="chimes.wav"/>
          </p:stSnd>
        </p:sndAc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>
        <p:blinds dir="vert"/>
        <p:sndAc>
          <p:stSnd>
            <p:snd r:embed="rId1" name="chimes.wav"/>
          </p:stSnd>
        </p:sndAc>
      </p:transition>
    </mc:Choice>
    <mc:Fallback>
      <p:transition spd="slow">
        <p:blinds dir="vert"/>
        <p:sndAc>
          <p:stSnd>
            <p:snd r:embed="rId1" name="chimes.wav"/>
          </p:stSnd>
        </p:sndAc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>
        <p:blinds dir="vert"/>
        <p:sndAc>
          <p:stSnd>
            <p:snd r:embed="rId1" name="chimes.wav"/>
          </p:stSnd>
        </p:sndAc>
      </p:transition>
    </mc:Choice>
    <mc:Fallback>
      <p:transition spd="slow">
        <p:blinds dir="vert"/>
        <p:sndAc>
          <p:stSnd>
            <p:snd r:embed="rId1" name="chimes.wav"/>
          </p:stSnd>
        </p:sndAc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3250">
        <p:blinds dir="vert"/>
        <p:sndAc>
          <p:stSnd>
            <p:snd r:embed="rId13" name="chimes.wav"/>
          </p:stSnd>
        </p:sndAc>
      </p:transition>
    </mc:Choice>
    <mc:Fallback>
      <p:transition spd="slow">
        <p:blinds dir="vert"/>
        <p:sndAc>
          <p:stSnd>
            <p:snd r:embed="rId13" name="chimes.wav"/>
          </p:stSnd>
        </p:sndAc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2060848"/>
            <a:ext cx="8204448" cy="1830065"/>
          </a:xfrm>
        </p:spPr>
        <p:txBody>
          <a:bodyPr>
            <a:prstTxWarp prst="textDoubleWave1">
              <a:avLst/>
            </a:prstTxWarp>
            <a:norm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r>
              <a:rPr lang="uk-UA" sz="8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ЕВОЛЮЦІЯ ЗІР</a:t>
            </a:r>
            <a:endParaRPr lang="ru-RU" sz="8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677757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>
        <p:blinds dir="vert"/>
        <p:sndAc>
          <p:stSnd>
            <p:snd r:embed="rId2" name="chimes.wav"/>
          </p:stSnd>
        </p:sndAc>
      </p:transition>
    </mc:Choice>
    <mc:Fallback>
      <p:transition spd="slow">
        <p:blinds dir="vert"/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332656"/>
            <a:ext cx="8784976" cy="1752600"/>
          </a:xfrm>
        </p:spPr>
        <p:txBody>
          <a:bodyPr>
            <a:noAutofit/>
          </a:bodyPr>
          <a:lstStyle/>
          <a:p>
            <a:endParaRPr lang="ru-RU" sz="24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Через </a:t>
            </a:r>
            <a:r>
              <a:rPr lang="ru-RU" sz="22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велетенські</a:t>
            </a:r>
            <a:r>
              <a:rPr lang="ru-RU" sz="2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розміри</a:t>
            </a:r>
            <a:r>
              <a:rPr lang="ru-RU" sz="2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поверхні</a:t>
            </a:r>
            <a:r>
              <a:rPr lang="ru-RU" sz="2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температура </a:t>
            </a:r>
            <a:r>
              <a:rPr lang="ru-RU" sz="22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зорі</a:t>
            </a:r>
            <a:r>
              <a:rPr lang="ru-RU" sz="2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поступово</a:t>
            </a:r>
            <a:r>
              <a:rPr lang="ru-RU" sz="2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знижується</a:t>
            </a:r>
            <a:r>
              <a:rPr lang="ru-RU" sz="2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і вона, </a:t>
            </a:r>
            <a:r>
              <a:rPr lang="ru-RU" sz="22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пересуваючись</a:t>
            </a:r>
            <a:r>
              <a:rPr lang="ru-RU" sz="2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праворуч</a:t>
            </a:r>
            <a:r>
              <a:rPr lang="ru-RU" sz="2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упоперек</a:t>
            </a:r>
            <a:r>
              <a:rPr lang="ru-RU" sz="2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головної</a:t>
            </a:r>
            <a:r>
              <a:rPr lang="ru-RU" sz="2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послідо-вності</a:t>
            </a:r>
            <a:r>
              <a:rPr lang="ru-RU" sz="2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2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поступово</a:t>
            </a:r>
            <a:r>
              <a:rPr lang="ru-RU" sz="2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зміщується</a:t>
            </a:r>
            <a:r>
              <a:rPr lang="ru-RU" sz="2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 </a:t>
            </a:r>
            <a:r>
              <a:rPr lang="ru-RU" sz="22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правий</a:t>
            </a:r>
            <a:r>
              <a:rPr lang="ru-RU" sz="2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верхній</a:t>
            </a:r>
            <a:r>
              <a:rPr lang="ru-RU" sz="2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кут </a:t>
            </a:r>
            <a:r>
              <a:rPr lang="ru-RU" sz="22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діаграми</a:t>
            </a:r>
            <a:r>
              <a:rPr lang="ru-RU" sz="2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спектр-</a:t>
            </a:r>
            <a:r>
              <a:rPr lang="ru-RU" sz="22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світність</a:t>
            </a:r>
            <a:r>
              <a:rPr lang="ru-RU" sz="2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При </a:t>
            </a:r>
            <a:r>
              <a:rPr lang="ru-RU" sz="22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цьому</a:t>
            </a:r>
            <a:r>
              <a:rPr lang="ru-RU" sz="2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зорі-гіганти</a:t>
            </a:r>
            <a:r>
              <a:rPr lang="ru-RU" sz="2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класу</a:t>
            </a:r>
            <a:r>
              <a:rPr lang="ru-RU" sz="2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В4-О з </a:t>
            </a:r>
            <a:r>
              <a:rPr lang="ru-RU" sz="22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масою</a:t>
            </a:r>
            <a:r>
              <a:rPr lang="ru-RU" sz="2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понад</a:t>
            </a:r>
            <a:r>
              <a:rPr lang="ru-RU" sz="2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10М</a:t>
            </a:r>
            <a:r>
              <a:rPr lang="en-US" sz="2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 </a:t>
            </a:r>
            <a:r>
              <a:rPr lang="ru-RU" sz="22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перетворюються</a:t>
            </a:r>
            <a:r>
              <a:rPr lang="ru-RU" sz="2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 </a:t>
            </a:r>
            <a:r>
              <a:rPr lang="ru-RU" sz="22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надгігантів</a:t>
            </a:r>
            <a:r>
              <a:rPr lang="ru-RU" sz="2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2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зорі</a:t>
            </a:r>
            <a:r>
              <a:rPr lang="ru-RU" sz="2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класів</a:t>
            </a:r>
            <a:r>
              <a:rPr lang="ru-RU" sz="2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А5-Б5 з </a:t>
            </a:r>
            <a:r>
              <a:rPr lang="ru-RU" sz="22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масою</a:t>
            </a:r>
            <a:r>
              <a:rPr lang="ru-RU" sz="2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2,5-10М</a:t>
            </a:r>
            <a:r>
              <a:rPr lang="en-US" sz="2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 </a:t>
            </a:r>
            <a:r>
              <a:rPr lang="ru-RU" sz="22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стають</a:t>
            </a:r>
            <a:r>
              <a:rPr lang="ru-RU" sz="2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гігантами</a:t>
            </a:r>
            <a:r>
              <a:rPr lang="ru-RU" sz="2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а </a:t>
            </a:r>
            <a:r>
              <a:rPr lang="ru-RU" sz="22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зорі</a:t>
            </a:r>
            <a:r>
              <a:rPr lang="ru-RU" sz="2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пізніших</a:t>
            </a:r>
            <a:r>
              <a:rPr lang="ru-RU" sz="2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спектральних</a:t>
            </a:r>
            <a:r>
              <a:rPr lang="ru-RU" sz="2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класів</a:t>
            </a:r>
            <a:r>
              <a:rPr lang="ru-RU" sz="2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і </a:t>
            </a:r>
            <a:r>
              <a:rPr lang="ru-RU" sz="22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меншої</a:t>
            </a:r>
            <a:r>
              <a:rPr lang="ru-RU" sz="2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маси</a:t>
            </a:r>
            <a:r>
              <a:rPr lang="ru-RU" sz="2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ru-RU" sz="22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наприклад</a:t>
            </a:r>
            <a:r>
              <a:rPr lang="ru-RU" sz="2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2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Сонце</a:t>
            </a:r>
            <a:r>
              <a:rPr lang="ru-RU" sz="2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ru-RU" sz="22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стають</a:t>
            </a:r>
            <a:r>
              <a:rPr lang="ru-RU" sz="2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субгігантами</a:t>
            </a:r>
            <a:r>
              <a:rPr lang="ru-RU" sz="2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r>
              <a:rPr lang="ru-RU" sz="2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 </a:t>
            </a:r>
            <a:r>
              <a:rPr lang="ru-RU" sz="22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врешті-решт</a:t>
            </a:r>
            <a:r>
              <a:rPr lang="ru-RU" sz="2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шар </a:t>
            </a:r>
            <a:r>
              <a:rPr lang="ru-RU" sz="22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енерговиділення</a:t>
            </a:r>
            <a:r>
              <a:rPr lang="ru-RU" sz="2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відсувається</a:t>
            </a:r>
            <a:r>
              <a:rPr lang="ru-RU" sz="2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так далеко </a:t>
            </a:r>
            <a:r>
              <a:rPr lang="ru-RU" sz="22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</a:t>
            </a:r>
            <a:r>
              <a:rPr lang="ru-RU" sz="2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ядра, </a:t>
            </a:r>
            <a:r>
              <a:rPr lang="ru-RU" sz="22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</a:t>
            </a:r>
            <a:r>
              <a:rPr lang="ru-RU" sz="2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через </a:t>
            </a:r>
            <a:r>
              <a:rPr lang="ru-RU" sz="22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низьку</a:t>
            </a:r>
            <a:r>
              <a:rPr lang="ru-RU" sz="2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температуру </a:t>
            </a:r>
            <a:r>
              <a:rPr lang="ru-RU" sz="22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водневі</a:t>
            </a:r>
            <a:r>
              <a:rPr lang="ru-RU" sz="2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реакції</a:t>
            </a:r>
            <a:r>
              <a:rPr lang="ru-RU" sz="2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значно</a:t>
            </a:r>
            <a:r>
              <a:rPr lang="ru-RU" sz="2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зменшують</a:t>
            </a:r>
            <a:r>
              <a:rPr lang="ru-RU" sz="2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свою </a:t>
            </a:r>
            <a:r>
              <a:rPr lang="ru-RU" sz="22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інтенсивність</a:t>
            </a:r>
            <a:r>
              <a:rPr lang="ru-RU" sz="2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22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Тепер</a:t>
            </a:r>
            <a:r>
              <a:rPr lang="ru-RU" sz="2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температура і </a:t>
            </a:r>
            <a:r>
              <a:rPr lang="ru-RU" sz="22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тиск</a:t>
            </a:r>
            <a:r>
              <a:rPr lang="ru-RU" sz="2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 </a:t>
            </a:r>
            <a:r>
              <a:rPr lang="ru-RU" sz="22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ядрі</a:t>
            </a:r>
            <a:r>
              <a:rPr lang="ru-RU" sz="2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не </a:t>
            </a:r>
            <a:r>
              <a:rPr lang="ru-RU" sz="22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можуть</a:t>
            </a:r>
            <a:r>
              <a:rPr lang="ru-RU" sz="2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підтримуватись</a:t>
            </a:r>
            <a:r>
              <a:rPr lang="ru-RU" sz="2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</a:t>
            </a:r>
            <a:r>
              <a:rPr lang="ru-RU" sz="22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рівні</a:t>
            </a:r>
            <a:r>
              <a:rPr lang="ru-RU" sz="2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2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необхідному</a:t>
            </a:r>
            <a:r>
              <a:rPr lang="ru-RU" sz="2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для </a:t>
            </a:r>
            <a:r>
              <a:rPr lang="ru-RU" sz="22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протидії</a:t>
            </a:r>
            <a:r>
              <a:rPr lang="ru-RU" sz="2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силі</a:t>
            </a:r>
            <a:r>
              <a:rPr lang="ru-RU" sz="2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гравітації</a:t>
            </a:r>
            <a:r>
              <a:rPr lang="ru-RU" sz="2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2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воно</a:t>
            </a:r>
            <a:r>
              <a:rPr lang="ru-RU" sz="2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починає</a:t>
            </a:r>
            <a:r>
              <a:rPr lang="ru-RU" sz="2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стискатись</a:t>
            </a:r>
            <a:r>
              <a:rPr lang="ru-RU" sz="2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а температура в </a:t>
            </a:r>
            <a:r>
              <a:rPr lang="ru-RU" sz="22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ньому</a:t>
            </a:r>
            <a:r>
              <a:rPr lang="ru-RU" sz="2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за </a:t>
            </a:r>
            <a:r>
              <a:rPr lang="ru-RU" sz="22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рахунок</a:t>
            </a:r>
            <a:r>
              <a:rPr lang="ru-RU" sz="2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енергії</a:t>
            </a:r>
            <a:r>
              <a:rPr lang="ru-RU" sz="2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гравітаційного</a:t>
            </a:r>
            <a:r>
              <a:rPr lang="ru-RU" sz="2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стиснення</a:t>
            </a:r>
            <a:r>
              <a:rPr lang="ru-RU" sz="2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зростає</a:t>
            </a:r>
            <a:r>
              <a:rPr lang="ru-RU" sz="2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У </a:t>
            </a:r>
            <a:r>
              <a:rPr lang="ru-RU" sz="22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центрі</a:t>
            </a:r>
            <a:r>
              <a:rPr lang="ru-RU" sz="2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утворюється</a:t>
            </a:r>
            <a:r>
              <a:rPr lang="ru-RU" sz="2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дуже</a:t>
            </a:r>
            <a:r>
              <a:rPr lang="ru-RU" sz="2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щільна</a:t>
            </a:r>
            <a:r>
              <a:rPr lang="ru-RU" sz="2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гаряча</a:t>
            </a:r>
            <a:r>
              <a:rPr lang="ru-RU" sz="2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область </a:t>
            </a:r>
            <a:r>
              <a:rPr lang="ru-RU" sz="22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із</a:t>
            </a:r>
            <a:r>
              <a:rPr lang="ru-RU" sz="2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гелію</a:t>
            </a:r>
            <a:r>
              <a:rPr lang="ru-RU" sz="2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 невеликими </a:t>
            </a:r>
            <a:r>
              <a:rPr lang="ru-RU" sz="22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домішками</a:t>
            </a:r>
            <a:r>
              <a:rPr lang="ru-RU" sz="2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важчих</a:t>
            </a:r>
            <a:r>
              <a:rPr lang="ru-RU" sz="2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елементів</a:t>
            </a:r>
            <a:r>
              <a:rPr lang="ru-RU" sz="2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22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Подальший</a:t>
            </a:r>
            <a:r>
              <a:rPr lang="ru-RU" sz="2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розвиток</a:t>
            </a:r>
            <a:r>
              <a:rPr lang="ru-RU" sz="2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подій</a:t>
            </a:r>
            <a:r>
              <a:rPr lang="ru-RU" sz="2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залежить</a:t>
            </a:r>
            <a:r>
              <a:rPr lang="ru-RU" sz="2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</a:t>
            </a:r>
            <a:r>
              <a:rPr lang="ru-RU" sz="2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початкової</a:t>
            </a:r>
            <a:r>
              <a:rPr lang="ru-RU" sz="2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маси</a:t>
            </a:r>
            <a:r>
              <a:rPr lang="ru-RU" sz="2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зорі</a:t>
            </a:r>
            <a:r>
              <a:rPr lang="ru-RU" sz="2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493175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>
        <p:blinds dir="vert"/>
        <p:sndAc>
          <p:stSnd>
            <p:snd r:embed="rId2" name="chimes.wav"/>
          </p:stSnd>
        </p:sndAc>
      </p:transition>
    </mc:Choice>
    <mc:Fallback>
      <p:transition spd="slow">
        <p:blinds dir="vert"/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6332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70847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>
        <p:blinds dir="vert"/>
        <p:sndAc>
          <p:stSnd>
            <p:snd r:embed="rId2" name="chimes.wav"/>
          </p:stSnd>
        </p:sndAc>
      </p:transition>
    </mc:Choice>
    <mc:Fallback>
      <p:transition spd="slow">
        <p:blinds dir="vert"/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404664"/>
            <a:ext cx="8604448" cy="1752600"/>
          </a:xfrm>
        </p:spPr>
        <p:txBody>
          <a:bodyPr>
            <a:noAutofit/>
          </a:bodyPr>
          <a:lstStyle/>
          <a:p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Маломасивні</a:t>
            </a: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зорі</a:t>
            </a: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(з </a:t>
            </a:r>
            <a:r>
              <a:rPr lang="ru-RU" sz="24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масою</a:t>
            </a: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&lt; 1,4М</a:t>
            </a:r>
            <a:r>
              <a:rPr lang="en-US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u), </a:t>
            </a: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 наше </a:t>
            </a:r>
            <a:r>
              <a:rPr lang="ru-RU" sz="24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Сонце</a:t>
            </a: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і </a:t>
            </a:r>
            <a:r>
              <a:rPr lang="ru-RU" sz="24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менші</a:t>
            </a: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за </a:t>
            </a:r>
            <a:r>
              <a:rPr lang="ru-RU" sz="24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нього</a:t>
            </a: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4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утворюють</a:t>
            </a: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вуглецево-кисневе</a:t>
            </a: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ядро, яке </a:t>
            </a:r>
            <a:r>
              <a:rPr lang="ru-RU" sz="24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знаходиться</a:t>
            </a: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всередині</a:t>
            </a: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червоного</a:t>
            </a: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гіганта</a:t>
            </a: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Протяжна </a:t>
            </a:r>
            <a:r>
              <a:rPr lang="ru-RU" sz="24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оболонка</a:t>
            </a: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гіганта</a:t>
            </a: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гравітаційне</a:t>
            </a: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дуже</a:t>
            </a: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слабко</a:t>
            </a: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пов'язана</a:t>
            </a: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 ядром. </a:t>
            </a:r>
            <a:r>
              <a:rPr lang="ru-RU" sz="24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</a:t>
            </a: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дією</a:t>
            </a: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тиску</a:t>
            </a: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випромінювання</a:t>
            </a: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зсередини</a:t>
            </a: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вона </a:t>
            </a:r>
            <a:r>
              <a:rPr lang="ru-RU" sz="24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або</a:t>
            </a: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поступово</a:t>
            </a: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стікає</a:t>
            </a: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 </a:t>
            </a:r>
            <a:r>
              <a:rPr lang="ru-RU" sz="24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простір</a:t>
            </a: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4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або</a:t>
            </a: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через 10-20 тис. </a:t>
            </a:r>
            <a:r>
              <a:rPr lang="ru-RU" sz="24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років</a:t>
            </a: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відділяється</a:t>
            </a: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</a:t>
            </a: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ядра у </a:t>
            </a:r>
            <a:r>
              <a:rPr lang="ru-RU" sz="24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вигляді</a:t>
            </a: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плане-</a:t>
            </a:r>
            <a:r>
              <a:rPr lang="ru-RU" sz="24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тарної</a:t>
            </a: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туманності</a:t>
            </a: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4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розширюючись</a:t>
            </a: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зі</a:t>
            </a: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швидкістю</a:t>
            </a: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до 20 км/с. </a:t>
            </a:r>
            <a:r>
              <a:rPr lang="ru-RU" sz="24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Гаряче</a:t>
            </a: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гелійове</a:t>
            </a: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ядро, </a:t>
            </a:r>
            <a:r>
              <a:rPr lang="ru-RU" sz="24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</a:t>
            </a: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залишилося</a:t>
            </a: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4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стає</a:t>
            </a: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білим</a:t>
            </a: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карликом - </a:t>
            </a:r>
            <a:r>
              <a:rPr lang="ru-RU" sz="24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компактним</a:t>
            </a: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об'єктом</a:t>
            </a: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із</a:t>
            </a: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розмірами</a:t>
            </a: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4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які</a:t>
            </a: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залежно</a:t>
            </a: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</a:t>
            </a: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маси</a:t>
            </a: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можуть</a:t>
            </a: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бути </a:t>
            </a:r>
            <a:r>
              <a:rPr lang="ru-RU" sz="24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навіть</a:t>
            </a: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меншими</a:t>
            </a: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</a:t>
            </a: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розмірів</a:t>
            </a: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Землі</a:t>
            </a: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десятки </a:t>
            </a:r>
            <a:r>
              <a:rPr lang="ru-RU" sz="24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разів</a:t>
            </a: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24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Його</a:t>
            </a: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речовина</a:t>
            </a: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перебуває</a:t>
            </a: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особливому </a:t>
            </a:r>
            <a:r>
              <a:rPr lang="ru-RU" sz="24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стані</a:t>
            </a: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4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</a:t>
            </a: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має</a:t>
            </a: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назву</a:t>
            </a: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виродженого</a:t>
            </a: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газу і </a:t>
            </a:r>
            <a:r>
              <a:rPr lang="ru-RU" sz="24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має</a:t>
            </a: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цілу</a:t>
            </a: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низку </a:t>
            </a:r>
            <a:r>
              <a:rPr lang="ru-RU" sz="24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цікавих</a:t>
            </a: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властивостей</a:t>
            </a: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4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однією</a:t>
            </a: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 </a:t>
            </a:r>
            <a:r>
              <a:rPr lang="ru-RU" sz="24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яких</a:t>
            </a: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є </a:t>
            </a:r>
            <a:r>
              <a:rPr lang="ru-RU" sz="24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незалежність</a:t>
            </a: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тиску</a:t>
            </a: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</a:t>
            </a: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температури</a:t>
            </a: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24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Тиск</a:t>
            </a: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залишиться</a:t>
            </a: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високим</a:t>
            </a: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4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навіть</a:t>
            </a: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якщо</a:t>
            </a: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температура </a:t>
            </a:r>
            <a:r>
              <a:rPr lang="ru-RU" sz="24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речовини</a:t>
            </a: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впаде</a:t>
            </a: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до абсолютного нуля.</a:t>
            </a:r>
            <a:endParaRPr lang="ru-RU" sz="24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524318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>
        <p:blinds dir="vert"/>
        <p:sndAc>
          <p:stSnd>
            <p:snd r:embed="rId2" name="chimes.wav"/>
          </p:stSnd>
        </p:sndAc>
      </p:transition>
    </mc:Choice>
    <mc:Fallback>
      <p:transition spd="slow">
        <p:blinds dir="vert"/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1052736"/>
            <a:ext cx="8208912" cy="1752600"/>
          </a:xfrm>
        </p:spPr>
        <p:txBody>
          <a:bodyPr>
            <a:noAutofit/>
          </a:bodyPr>
          <a:lstStyle/>
          <a:p>
            <a:r>
              <a:rPr lang="ru-RU" sz="2000" i="1" dirty="0" err="1">
                <a:solidFill>
                  <a:schemeClr val="bg1"/>
                </a:solidFill>
              </a:rPr>
              <a:t>Білий</a:t>
            </a:r>
            <a:r>
              <a:rPr lang="ru-RU" sz="2000" i="1" dirty="0">
                <a:solidFill>
                  <a:schemeClr val="bg1"/>
                </a:solidFill>
              </a:rPr>
              <a:t> карлик </a:t>
            </a:r>
            <a:r>
              <a:rPr lang="ru-RU" sz="2000" i="1" dirty="0" err="1">
                <a:solidFill>
                  <a:schemeClr val="bg1"/>
                </a:solidFill>
              </a:rPr>
              <a:t>перебуває</a:t>
            </a:r>
            <a:r>
              <a:rPr lang="ru-RU" sz="2000" i="1" dirty="0">
                <a:solidFill>
                  <a:schemeClr val="bg1"/>
                </a:solidFill>
              </a:rPr>
              <a:t> у </a:t>
            </a:r>
            <a:r>
              <a:rPr lang="ru-RU" sz="2000" i="1" dirty="0" err="1">
                <a:solidFill>
                  <a:schemeClr val="bg1"/>
                </a:solidFill>
              </a:rPr>
              <a:t>стані</a:t>
            </a:r>
            <a:r>
              <a:rPr lang="ru-RU" sz="2000" i="1" dirty="0">
                <a:solidFill>
                  <a:schemeClr val="bg1"/>
                </a:solidFill>
              </a:rPr>
              <a:t> </a:t>
            </a:r>
            <a:r>
              <a:rPr lang="ru-RU" sz="2000" i="1" dirty="0" err="1">
                <a:solidFill>
                  <a:schemeClr val="bg1"/>
                </a:solidFill>
              </a:rPr>
              <a:t>гравітаційної</a:t>
            </a:r>
            <a:r>
              <a:rPr lang="ru-RU" sz="2000" i="1" dirty="0">
                <a:solidFill>
                  <a:schemeClr val="bg1"/>
                </a:solidFill>
              </a:rPr>
              <a:t> </a:t>
            </a:r>
            <a:r>
              <a:rPr lang="ru-RU" sz="2000" i="1" dirty="0" err="1">
                <a:solidFill>
                  <a:schemeClr val="bg1"/>
                </a:solidFill>
              </a:rPr>
              <a:t>рівноваги</a:t>
            </a:r>
            <a:r>
              <a:rPr lang="ru-RU" sz="2000" i="1" dirty="0">
                <a:solidFill>
                  <a:schemeClr val="bg1"/>
                </a:solidFill>
              </a:rPr>
              <a:t>, </a:t>
            </a:r>
            <a:r>
              <a:rPr lang="ru-RU" sz="2000" i="1" dirty="0" err="1">
                <a:solidFill>
                  <a:schemeClr val="bg1"/>
                </a:solidFill>
              </a:rPr>
              <a:t>оскільки</a:t>
            </a:r>
            <a:r>
              <a:rPr lang="ru-RU" sz="2000" i="1" dirty="0">
                <a:solidFill>
                  <a:schemeClr val="bg1"/>
                </a:solidFill>
              </a:rPr>
              <a:t> </a:t>
            </a:r>
            <a:r>
              <a:rPr lang="ru-RU" sz="2000" i="1" dirty="0" err="1">
                <a:solidFill>
                  <a:schemeClr val="bg1"/>
                </a:solidFill>
              </a:rPr>
              <a:t>тиск</a:t>
            </a:r>
            <a:r>
              <a:rPr lang="ru-RU" sz="2000" i="1" dirty="0">
                <a:solidFill>
                  <a:schemeClr val="bg1"/>
                </a:solidFill>
              </a:rPr>
              <a:t> </a:t>
            </a:r>
            <a:r>
              <a:rPr lang="ru-RU" sz="2000" i="1" dirty="0" err="1">
                <a:solidFill>
                  <a:schemeClr val="bg1"/>
                </a:solidFill>
              </a:rPr>
              <a:t>виродженого</a:t>
            </a:r>
            <a:r>
              <a:rPr lang="ru-RU" sz="2000" i="1" dirty="0">
                <a:solidFill>
                  <a:schemeClr val="bg1"/>
                </a:solidFill>
              </a:rPr>
              <a:t> газу </a:t>
            </a:r>
            <a:r>
              <a:rPr lang="ru-RU" sz="2000" i="1" dirty="0" err="1">
                <a:solidFill>
                  <a:schemeClr val="bg1"/>
                </a:solidFill>
              </a:rPr>
              <a:t>зрівноважує</a:t>
            </a:r>
            <a:r>
              <a:rPr lang="ru-RU" sz="2000" i="1" dirty="0">
                <a:solidFill>
                  <a:schemeClr val="bg1"/>
                </a:solidFill>
              </a:rPr>
              <a:t> </a:t>
            </a:r>
            <a:r>
              <a:rPr lang="ru-RU" sz="2000" i="1" dirty="0" err="1">
                <a:solidFill>
                  <a:schemeClr val="bg1"/>
                </a:solidFill>
              </a:rPr>
              <a:t>сили</a:t>
            </a:r>
            <a:r>
              <a:rPr lang="ru-RU" sz="2000" i="1" dirty="0">
                <a:solidFill>
                  <a:schemeClr val="bg1"/>
                </a:solidFill>
              </a:rPr>
              <a:t> </a:t>
            </a:r>
            <a:r>
              <a:rPr lang="ru-RU" sz="2000" i="1" dirty="0" err="1">
                <a:solidFill>
                  <a:schemeClr val="bg1"/>
                </a:solidFill>
              </a:rPr>
              <a:t>гравітації</a:t>
            </a:r>
            <a:r>
              <a:rPr lang="ru-RU" sz="2000" i="1" dirty="0">
                <a:solidFill>
                  <a:schemeClr val="bg1"/>
                </a:solidFill>
              </a:rPr>
              <a:t>. </a:t>
            </a:r>
            <a:r>
              <a:rPr lang="ru-RU" sz="2000" i="1" dirty="0" err="1">
                <a:solidFill>
                  <a:schemeClr val="bg1"/>
                </a:solidFill>
              </a:rPr>
              <a:t>Густина</a:t>
            </a:r>
            <a:r>
              <a:rPr lang="ru-RU" sz="2000" i="1" dirty="0">
                <a:solidFill>
                  <a:schemeClr val="bg1"/>
                </a:solidFill>
              </a:rPr>
              <a:t> </a:t>
            </a:r>
            <a:r>
              <a:rPr lang="ru-RU" sz="2000" i="1" dirty="0" err="1">
                <a:solidFill>
                  <a:schemeClr val="bg1"/>
                </a:solidFill>
              </a:rPr>
              <a:t>речовини</a:t>
            </a:r>
            <a:r>
              <a:rPr lang="ru-RU" sz="2000" i="1" dirty="0">
                <a:solidFill>
                  <a:schemeClr val="bg1"/>
                </a:solidFill>
              </a:rPr>
              <a:t> </a:t>
            </a:r>
            <a:r>
              <a:rPr lang="ru-RU" sz="2000" i="1" dirty="0" err="1">
                <a:solidFill>
                  <a:schemeClr val="bg1"/>
                </a:solidFill>
              </a:rPr>
              <a:t>білих</a:t>
            </a:r>
            <a:r>
              <a:rPr lang="ru-RU" sz="2000" i="1" dirty="0">
                <a:solidFill>
                  <a:schemeClr val="bg1"/>
                </a:solidFill>
              </a:rPr>
              <a:t> </a:t>
            </a:r>
            <a:r>
              <a:rPr lang="ru-RU" sz="2000" i="1" dirty="0" err="1">
                <a:solidFill>
                  <a:schemeClr val="bg1"/>
                </a:solidFill>
              </a:rPr>
              <a:t>карликів</a:t>
            </a:r>
            <a:r>
              <a:rPr lang="ru-RU" sz="2000" i="1" dirty="0">
                <a:solidFill>
                  <a:schemeClr val="bg1"/>
                </a:solidFill>
              </a:rPr>
              <a:t> </a:t>
            </a:r>
            <a:r>
              <a:rPr lang="ru-RU" sz="2000" i="1" dirty="0" err="1">
                <a:solidFill>
                  <a:schemeClr val="bg1"/>
                </a:solidFill>
              </a:rPr>
              <a:t>може</a:t>
            </a:r>
            <a:r>
              <a:rPr lang="ru-RU" sz="2000" i="1" dirty="0">
                <a:solidFill>
                  <a:schemeClr val="bg1"/>
                </a:solidFill>
              </a:rPr>
              <a:t> </a:t>
            </a:r>
            <a:r>
              <a:rPr lang="ru-RU" sz="2000" i="1" dirty="0" err="1">
                <a:solidFill>
                  <a:schemeClr val="bg1"/>
                </a:solidFill>
              </a:rPr>
              <a:t>становити</a:t>
            </a:r>
            <a:r>
              <a:rPr lang="ru-RU" sz="2000" i="1" dirty="0">
                <a:solidFill>
                  <a:schemeClr val="bg1"/>
                </a:solidFill>
              </a:rPr>
              <a:t> </a:t>
            </a:r>
            <a:r>
              <a:rPr lang="ru-RU" sz="2000" i="1" dirty="0" err="1">
                <a:solidFill>
                  <a:schemeClr val="bg1"/>
                </a:solidFill>
              </a:rPr>
              <a:t>від</a:t>
            </a:r>
            <a:r>
              <a:rPr lang="ru-RU" sz="2000" i="1" dirty="0">
                <a:solidFill>
                  <a:schemeClr val="bg1"/>
                </a:solidFill>
              </a:rPr>
              <a:t> 1 кг/см3 до 100 т/см3. На </a:t>
            </a:r>
            <a:r>
              <a:rPr lang="ru-RU" sz="2000" i="1" dirty="0" err="1">
                <a:solidFill>
                  <a:schemeClr val="bg1"/>
                </a:solidFill>
              </a:rPr>
              <a:t>діаграмі</a:t>
            </a:r>
            <a:r>
              <a:rPr lang="ru-RU" sz="2000" i="1" dirty="0">
                <a:solidFill>
                  <a:schemeClr val="bg1"/>
                </a:solidFill>
              </a:rPr>
              <a:t> спектр-</a:t>
            </a:r>
            <a:r>
              <a:rPr lang="ru-RU" sz="2000" i="1" dirty="0" err="1">
                <a:solidFill>
                  <a:schemeClr val="bg1"/>
                </a:solidFill>
              </a:rPr>
              <a:t>світність</a:t>
            </a:r>
            <a:r>
              <a:rPr lang="ru-RU" sz="2000" i="1" dirty="0">
                <a:solidFill>
                  <a:schemeClr val="bg1"/>
                </a:solidFill>
              </a:rPr>
              <a:t> </a:t>
            </a:r>
            <a:r>
              <a:rPr lang="ru-RU" sz="2000" i="1" dirty="0" err="1">
                <a:solidFill>
                  <a:schemeClr val="bg1"/>
                </a:solidFill>
              </a:rPr>
              <a:t>білі</a:t>
            </a:r>
            <a:r>
              <a:rPr lang="ru-RU" sz="2000" i="1" dirty="0">
                <a:solidFill>
                  <a:schemeClr val="bg1"/>
                </a:solidFill>
              </a:rPr>
              <a:t> карлики </a:t>
            </a:r>
            <a:r>
              <a:rPr lang="ru-RU" sz="2000" i="1" dirty="0" err="1">
                <a:solidFill>
                  <a:schemeClr val="bg1"/>
                </a:solidFill>
              </a:rPr>
              <a:t>займають</a:t>
            </a:r>
            <a:r>
              <a:rPr lang="ru-RU" sz="2000" i="1" dirty="0">
                <a:solidFill>
                  <a:schemeClr val="bg1"/>
                </a:solidFill>
              </a:rPr>
              <a:t> </a:t>
            </a:r>
            <a:r>
              <a:rPr lang="ru-RU" sz="2000" i="1" dirty="0" err="1">
                <a:solidFill>
                  <a:schemeClr val="bg1"/>
                </a:solidFill>
              </a:rPr>
              <a:t>лівий</a:t>
            </a:r>
            <a:r>
              <a:rPr lang="ru-RU" sz="2000" i="1" dirty="0">
                <a:solidFill>
                  <a:schemeClr val="bg1"/>
                </a:solidFill>
              </a:rPr>
              <a:t> </a:t>
            </a:r>
            <a:r>
              <a:rPr lang="ru-RU" sz="2000" i="1" dirty="0" err="1">
                <a:solidFill>
                  <a:schemeClr val="bg1"/>
                </a:solidFill>
              </a:rPr>
              <a:t>нижній</a:t>
            </a:r>
            <a:r>
              <a:rPr lang="ru-RU" sz="2000" i="1" dirty="0">
                <a:solidFill>
                  <a:schemeClr val="bg1"/>
                </a:solidFill>
              </a:rPr>
              <a:t> кут, де </a:t>
            </a:r>
            <a:r>
              <a:rPr lang="ru-RU" sz="2000" i="1" dirty="0" err="1">
                <a:solidFill>
                  <a:schemeClr val="bg1"/>
                </a:solidFill>
              </a:rPr>
              <a:t>розміщені</a:t>
            </a:r>
            <a:r>
              <a:rPr lang="ru-RU" sz="2000" i="1" dirty="0">
                <a:solidFill>
                  <a:schemeClr val="bg1"/>
                </a:solidFill>
              </a:rPr>
              <a:t> </a:t>
            </a:r>
            <a:r>
              <a:rPr lang="ru-RU" sz="2000" i="1" dirty="0" err="1">
                <a:solidFill>
                  <a:schemeClr val="bg1"/>
                </a:solidFill>
              </a:rPr>
              <a:t>зорі</a:t>
            </a:r>
            <a:r>
              <a:rPr lang="ru-RU" sz="2000" i="1" dirty="0">
                <a:solidFill>
                  <a:schemeClr val="bg1"/>
                </a:solidFill>
              </a:rPr>
              <a:t> </a:t>
            </a:r>
            <a:r>
              <a:rPr lang="ru-RU" sz="2000" i="1" dirty="0" err="1">
                <a:solidFill>
                  <a:schemeClr val="bg1"/>
                </a:solidFill>
              </a:rPr>
              <a:t>дуже</a:t>
            </a:r>
            <a:r>
              <a:rPr lang="ru-RU" sz="2000" i="1" dirty="0">
                <a:solidFill>
                  <a:schemeClr val="bg1"/>
                </a:solidFill>
              </a:rPr>
              <a:t> </a:t>
            </a:r>
            <a:r>
              <a:rPr lang="ru-RU" sz="2000" i="1" dirty="0" err="1">
                <a:solidFill>
                  <a:schemeClr val="bg1"/>
                </a:solidFill>
              </a:rPr>
              <a:t>малої</a:t>
            </a:r>
            <a:r>
              <a:rPr lang="ru-RU" sz="2000" i="1" dirty="0">
                <a:solidFill>
                  <a:schemeClr val="bg1"/>
                </a:solidFill>
              </a:rPr>
              <a:t> </a:t>
            </a:r>
            <a:r>
              <a:rPr lang="ru-RU" sz="2000" i="1" dirty="0" err="1">
                <a:solidFill>
                  <a:schemeClr val="bg1"/>
                </a:solidFill>
              </a:rPr>
              <a:t>світності</a:t>
            </a:r>
            <a:r>
              <a:rPr lang="ru-RU" sz="2000" i="1" dirty="0">
                <a:solidFill>
                  <a:schemeClr val="bg1"/>
                </a:solidFill>
              </a:rPr>
              <a:t> та з </a:t>
            </a:r>
            <a:r>
              <a:rPr lang="ru-RU" sz="2000" i="1" dirty="0" err="1">
                <a:solidFill>
                  <a:schemeClr val="bg1"/>
                </a:solidFill>
              </a:rPr>
              <a:t>високою</a:t>
            </a:r>
            <a:r>
              <a:rPr lang="ru-RU" sz="2000" i="1" dirty="0">
                <a:solidFill>
                  <a:schemeClr val="bg1"/>
                </a:solidFill>
              </a:rPr>
              <a:t> температурою на </a:t>
            </a:r>
            <a:r>
              <a:rPr lang="ru-RU" sz="2000" i="1" dirty="0" err="1">
                <a:solidFill>
                  <a:schemeClr val="bg1"/>
                </a:solidFill>
              </a:rPr>
              <a:t>поверхні</a:t>
            </a:r>
            <a:r>
              <a:rPr lang="ru-RU" sz="2000" i="1" dirty="0">
                <a:solidFill>
                  <a:schemeClr val="bg1"/>
                </a:solidFill>
              </a:rPr>
              <a:t>.</a:t>
            </a:r>
          </a:p>
          <a:p>
            <a:r>
              <a:rPr lang="ru-RU" sz="2000" i="1" dirty="0">
                <a:solidFill>
                  <a:schemeClr val="bg1"/>
                </a:solidFill>
              </a:rPr>
              <a:t>Таким чином, </a:t>
            </a:r>
            <a:r>
              <a:rPr lang="ru-RU" sz="2000" i="1" dirty="0" err="1">
                <a:solidFill>
                  <a:schemeClr val="bg1"/>
                </a:solidFill>
              </a:rPr>
              <a:t>діаграма</a:t>
            </a:r>
            <a:r>
              <a:rPr lang="ru-RU" sz="2000" i="1" dirty="0">
                <a:solidFill>
                  <a:schemeClr val="bg1"/>
                </a:solidFill>
              </a:rPr>
              <a:t> спектр-</a:t>
            </a:r>
            <a:r>
              <a:rPr lang="ru-RU" sz="2000" i="1" dirty="0" err="1">
                <a:solidFill>
                  <a:schemeClr val="bg1"/>
                </a:solidFill>
              </a:rPr>
              <a:t>світність</a:t>
            </a:r>
            <a:r>
              <a:rPr lang="ru-RU" sz="2000" i="1" dirty="0">
                <a:solidFill>
                  <a:schemeClr val="bg1"/>
                </a:solidFill>
              </a:rPr>
              <a:t> </a:t>
            </a:r>
            <a:r>
              <a:rPr lang="ru-RU" sz="2000" i="1" dirty="0" err="1">
                <a:solidFill>
                  <a:schemeClr val="bg1"/>
                </a:solidFill>
              </a:rPr>
              <a:t>набуває</a:t>
            </a:r>
            <a:r>
              <a:rPr lang="ru-RU" sz="2000" i="1" dirty="0">
                <a:solidFill>
                  <a:schemeClr val="bg1"/>
                </a:solidFill>
              </a:rPr>
              <a:t> </a:t>
            </a:r>
            <a:r>
              <a:rPr lang="ru-RU" sz="2000" i="1" dirty="0" err="1">
                <a:solidFill>
                  <a:schemeClr val="bg1"/>
                </a:solidFill>
              </a:rPr>
              <a:t>глибокого</a:t>
            </a:r>
            <a:r>
              <a:rPr lang="ru-RU" sz="2000" i="1" dirty="0">
                <a:solidFill>
                  <a:schemeClr val="bg1"/>
                </a:solidFill>
              </a:rPr>
              <a:t> </a:t>
            </a:r>
            <a:r>
              <a:rPr lang="ru-RU" sz="2000" i="1" dirty="0" err="1">
                <a:solidFill>
                  <a:schemeClr val="bg1"/>
                </a:solidFill>
              </a:rPr>
              <a:t>фізичного</a:t>
            </a:r>
            <a:r>
              <a:rPr lang="ru-RU" sz="2000" i="1" dirty="0">
                <a:solidFill>
                  <a:schemeClr val="bg1"/>
                </a:solidFill>
              </a:rPr>
              <a:t> </a:t>
            </a:r>
            <a:r>
              <a:rPr lang="ru-RU" sz="2000" i="1" dirty="0" err="1">
                <a:solidFill>
                  <a:schemeClr val="bg1"/>
                </a:solidFill>
              </a:rPr>
              <a:t>змісту</a:t>
            </a:r>
            <a:r>
              <a:rPr lang="ru-RU" sz="2000" i="1" dirty="0">
                <a:solidFill>
                  <a:schemeClr val="bg1"/>
                </a:solidFill>
              </a:rPr>
              <a:t>, </a:t>
            </a:r>
            <a:r>
              <a:rPr lang="ru-RU" sz="2000" i="1" dirty="0" err="1">
                <a:solidFill>
                  <a:schemeClr val="bg1"/>
                </a:solidFill>
              </a:rPr>
              <a:t>бо</a:t>
            </a:r>
            <a:r>
              <a:rPr lang="ru-RU" sz="2000" i="1" dirty="0">
                <a:solidFill>
                  <a:schemeClr val="bg1"/>
                </a:solidFill>
              </a:rPr>
              <a:t>, </a:t>
            </a:r>
            <a:r>
              <a:rPr lang="ru-RU" sz="2000" i="1" dirty="0" err="1">
                <a:solidFill>
                  <a:schemeClr val="bg1"/>
                </a:solidFill>
              </a:rPr>
              <a:t>демонструючи</a:t>
            </a:r>
            <a:r>
              <a:rPr lang="ru-RU" sz="2000" i="1" dirty="0">
                <a:solidFill>
                  <a:schemeClr val="bg1"/>
                </a:solidFill>
              </a:rPr>
              <a:t> </a:t>
            </a:r>
            <a:r>
              <a:rPr lang="ru-RU" sz="2000" i="1" dirty="0" err="1">
                <a:solidFill>
                  <a:schemeClr val="bg1"/>
                </a:solidFill>
              </a:rPr>
              <a:t>залежність</a:t>
            </a:r>
            <a:r>
              <a:rPr lang="ru-RU" sz="2000" i="1" dirty="0">
                <a:solidFill>
                  <a:schemeClr val="bg1"/>
                </a:solidFill>
              </a:rPr>
              <a:t> </a:t>
            </a:r>
            <a:r>
              <a:rPr lang="ru-RU" sz="2000" i="1" dirty="0" err="1">
                <a:solidFill>
                  <a:schemeClr val="bg1"/>
                </a:solidFill>
              </a:rPr>
              <a:t>зоряних</a:t>
            </a:r>
            <a:r>
              <a:rPr lang="ru-RU" sz="2000" i="1" dirty="0">
                <a:solidFill>
                  <a:schemeClr val="bg1"/>
                </a:solidFill>
              </a:rPr>
              <a:t> характеристик (температура на </a:t>
            </a:r>
            <a:r>
              <a:rPr lang="ru-RU" sz="2000" i="1" dirty="0" err="1">
                <a:solidFill>
                  <a:schemeClr val="bg1"/>
                </a:solidFill>
              </a:rPr>
              <a:t>поверхні</a:t>
            </a:r>
            <a:r>
              <a:rPr lang="ru-RU" sz="2000" i="1" dirty="0">
                <a:solidFill>
                  <a:schemeClr val="bg1"/>
                </a:solidFill>
              </a:rPr>
              <a:t> та в </a:t>
            </a:r>
            <a:r>
              <a:rPr lang="ru-RU" sz="2000" i="1" dirty="0" err="1">
                <a:solidFill>
                  <a:schemeClr val="bg1"/>
                </a:solidFill>
              </a:rPr>
              <a:t>ядрі</a:t>
            </a:r>
            <a:r>
              <a:rPr lang="ru-RU" sz="2000" i="1" dirty="0">
                <a:solidFill>
                  <a:schemeClr val="bg1"/>
                </a:solidFill>
              </a:rPr>
              <a:t>, </a:t>
            </a:r>
            <a:r>
              <a:rPr lang="ru-RU" sz="2000" i="1" dirty="0" err="1">
                <a:solidFill>
                  <a:schemeClr val="bg1"/>
                </a:solidFill>
              </a:rPr>
              <a:t>світність</a:t>
            </a:r>
            <a:r>
              <a:rPr lang="ru-RU" sz="2000" i="1" dirty="0">
                <a:solidFill>
                  <a:schemeClr val="bg1"/>
                </a:solidFill>
              </a:rPr>
              <a:t>, час </a:t>
            </a:r>
            <a:r>
              <a:rPr lang="ru-RU" sz="2000" i="1" dirty="0" err="1">
                <a:solidFill>
                  <a:schemeClr val="bg1"/>
                </a:solidFill>
              </a:rPr>
              <a:t>життя</a:t>
            </a:r>
            <a:r>
              <a:rPr lang="ru-RU" sz="2000" i="1" dirty="0">
                <a:solidFill>
                  <a:schemeClr val="bg1"/>
                </a:solidFill>
              </a:rPr>
              <a:t>) </a:t>
            </a:r>
            <a:r>
              <a:rPr lang="ru-RU" sz="2000" i="1" dirty="0" err="1">
                <a:solidFill>
                  <a:schemeClr val="bg1"/>
                </a:solidFill>
              </a:rPr>
              <a:t>від</a:t>
            </a:r>
            <a:r>
              <a:rPr lang="ru-RU" sz="2000" i="1" dirty="0">
                <a:solidFill>
                  <a:schemeClr val="bg1"/>
                </a:solidFill>
              </a:rPr>
              <a:t> </a:t>
            </a:r>
            <a:r>
              <a:rPr lang="ru-RU" sz="2000" i="1" dirty="0" err="1">
                <a:solidFill>
                  <a:schemeClr val="bg1"/>
                </a:solidFill>
              </a:rPr>
              <a:t>початкової</a:t>
            </a:r>
            <a:r>
              <a:rPr lang="ru-RU" sz="2000" i="1" dirty="0">
                <a:solidFill>
                  <a:schemeClr val="bg1"/>
                </a:solidFill>
              </a:rPr>
              <a:t> </a:t>
            </a:r>
            <a:r>
              <a:rPr lang="ru-RU" sz="2000" i="1" dirty="0" err="1">
                <a:solidFill>
                  <a:schemeClr val="bg1"/>
                </a:solidFill>
              </a:rPr>
              <a:t>маси</a:t>
            </a:r>
            <a:r>
              <a:rPr lang="ru-RU" sz="2000" i="1" dirty="0">
                <a:solidFill>
                  <a:schemeClr val="bg1"/>
                </a:solidFill>
              </a:rPr>
              <a:t> </a:t>
            </a:r>
            <a:r>
              <a:rPr lang="ru-RU" sz="2000" i="1" dirty="0" err="1">
                <a:solidFill>
                  <a:schemeClr val="bg1"/>
                </a:solidFill>
              </a:rPr>
              <a:t>зорі</a:t>
            </a:r>
            <a:r>
              <a:rPr lang="ru-RU" sz="2000" i="1" dirty="0">
                <a:solidFill>
                  <a:schemeClr val="bg1"/>
                </a:solidFill>
              </a:rPr>
              <a:t>, </a:t>
            </a:r>
            <a:r>
              <a:rPr lang="ru-RU" sz="2000" i="1" dirty="0" err="1">
                <a:solidFill>
                  <a:schemeClr val="bg1"/>
                </a:solidFill>
              </a:rPr>
              <a:t>дає</a:t>
            </a:r>
            <a:r>
              <a:rPr lang="ru-RU" sz="2000" i="1" dirty="0">
                <a:solidFill>
                  <a:schemeClr val="bg1"/>
                </a:solidFill>
              </a:rPr>
              <a:t> </a:t>
            </a:r>
            <a:r>
              <a:rPr lang="ru-RU" sz="2000" i="1" dirty="0" err="1">
                <a:solidFill>
                  <a:schemeClr val="bg1"/>
                </a:solidFill>
              </a:rPr>
              <a:t>можливість</a:t>
            </a:r>
            <a:r>
              <a:rPr lang="ru-RU" sz="2000" i="1" dirty="0">
                <a:solidFill>
                  <a:schemeClr val="bg1"/>
                </a:solidFill>
              </a:rPr>
              <a:t> </a:t>
            </a:r>
            <a:r>
              <a:rPr lang="ru-RU" sz="2000" i="1" dirty="0" err="1">
                <a:solidFill>
                  <a:schemeClr val="bg1"/>
                </a:solidFill>
              </a:rPr>
              <a:t>прослідкувати</a:t>
            </a:r>
            <a:r>
              <a:rPr lang="ru-RU" sz="2000" i="1" dirty="0">
                <a:solidFill>
                  <a:schemeClr val="bg1"/>
                </a:solidFill>
              </a:rPr>
              <a:t> весь </a:t>
            </a:r>
            <a:r>
              <a:rPr lang="ru-RU" sz="2000" i="1" dirty="0" err="1">
                <a:solidFill>
                  <a:schemeClr val="bg1"/>
                </a:solidFill>
              </a:rPr>
              <a:t>її</a:t>
            </a:r>
            <a:r>
              <a:rPr lang="ru-RU" sz="2000" i="1" dirty="0">
                <a:solidFill>
                  <a:schemeClr val="bg1"/>
                </a:solidFill>
              </a:rPr>
              <a:t> </a:t>
            </a:r>
            <a:r>
              <a:rPr lang="ru-RU" sz="2000" i="1" dirty="0" err="1">
                <a:solidFill>
                  <a:schemeClr val="bg1"/>
                </a:solidFill>
              </a:rPr>
              <a:t>життєвий</a:t>
            </a:r>
            <a:r>
              <a:rPr lang="ru-RU" sz="2000" i="1" dirty="0">
                <a:solidFill>
                  <a:schemeClr val="bg1"/>
                </a:solidFill>
              </a:rPr>
              <a:t> </a:t>
            </a:r>
            <a:r>
              <a:rPr lang="ru-RU" sz="2000" i="1" dirty="0" err="1">
                <a:solidFill>
                  <a:schemeClr val="bg1"/>
                </a:solidFill>
              </a:rPr>
              <a:t>пі</a:t>
            </a:r>
            <a:r>
              <a:rPr lang="ru-RU" sz="2000" i="1" dirty="0">
                <a:solidFill>
                  <a:schemeClr val="bg1"/>
                </a:solidFill>
              </a:rPr>
              <a:t> лях </a:t>
            </a:r>
            <a:r>
              <a:rPr lang="ru-RU" sz="2000" i="1" dirty="0" err="1">
                <a:solidFill>
                  <a:schemeClr val="bg1"/>
                </a:solidFill>
              </a:rPr>
              <a:t>від</a:t>
            </a:r>
            <a:r>
              <a:rPr lang="ru-RU" sz="2000" i="1" dirty="0">
                <a:solidFill>
                  <a:schemeClr val="bg1"/>
                </a:solidFill>
              </a:rPr>
              <a:t> "</a:t>
            </a:r>
            <a:r>
              <a:rPr lang="ru-RU" sz="2000" i="1" dirty="0" err="1">
                <a:solidFill>
                  <a:schemeClr val="bg1"/>
                </a:solidFill>
              </a:rPr>
              <a:t>народження</a:t>
            </a:r>
            <a:r>
              <a:rPr lang="ru-RU" sz="2000" i="1" dirty="0">
                <a:solidFill>
                  <a:schemeClr val="bg1"/>
                </a:solidFill>
              </a:rPr>
              <a:t>" до "</a:t>
            </a:r>
            <a:r>
              <a:rPr lang="ru-RU" sz="2000" i="1" dirty="0" err="1">
                <a:solidFill>
                  <a:schemeClr val="bg1"/>
                </a:solidFill>
              </a:rPr>
              <a:t>смерті</a:t>
            </a:r>
            <a:r>
              <a:rPr lang="ru-RU" sz="2000" i="1" dirty="0">
                <a:solidFill>
                  <a:schemeClr val="bg1"/>
                </a:solidFill>
              </a:rPr>
              <a:t>".</a:t>
            </a:r>
          </a:p>
          <a:p>
            <a:r>
              <a:rPr lang="ru-RU" sz="2000" i="1" dirty="0" err="1">
                <a:solidFill>
                  <a:schemeClr val="bg1"/>
                </a:solidFill>
              </a:rPr>
              <a:t>По-іншому</a:t>
            </a:r>
            <a:r>
              <a:rPr lang="ru-RU" sz="2000" i="1" dirty="0">
                <a:solidFill>
                  <a:schemeClr val="bg1"/>
                </a:solidFill>
              </a:rPr>
              <a:t> проходить </a:t>
            </a:r>
            <a:r>
              <a:rPr lang="ru-RU" sz="2000" i="1" dirty="0" err="1">
                <a:solidFill>
                  <a:schemeClr val="bg1"/>
                </a:solidFill>
              </a:rPr>
              <a:t>заключний</a:t>
            </a:r>
            <a:r>
              <a:rPr lang="ru-RU" sz="2000" i="1" dirty="0">
                <a:solidFill>
                  <a:schemeClr val="bg1"/>
                </a:solidFill>
              </a:rPr>
              <a:t> </a:t>
            </a:r>
            <a:r>
              <a:rPr lang="ru-RU" sz="2000" i="1" dirty="0" err="1">
                <a:solidFill>
                  <a:schemeClr val="bg1"/>
                </a:solidFill>
              </a:rPr>
              <a:t>етап</a:t>
            </a:r>
            <a:r>
              <a:rPr lang="ru-RU" sz="2000" i="1" dirty="0">
                <a:solidFill>
                  <a:schemeClr val="bg1"/>
                </a:solidFill>
              </a:rPr>
              <a:t> </a:t>
            </a:r>
            <a:r>
              <a:rPr lang="ru-RU" sz="2000" i="1" dirty="0" err="1">
                <a:solidFill>
                  <a:schemeClr val="bg1"/>
                </a:solidFill>
              </a:rPr>
              <a:t>еволюції</a:t>
            </a:r>
            <a:r>
              <a:rPr lang="ru-RU" sz="2000" i="1" dirty="0">
                <a:solidFill>
                  <a:schemeClr val="bg1"/>
                </a:solidFill>
              </a:rPr>
              <a:t> </a:t>
            </a:r>
            <a:r>
              <a:rPr lang="ru-RU" sz="2000" i="1" dirty="0" err="1">
                <a:solidFill>
                  <a:schemeClr val="bg1"/>
                </a:solidFill>
              </a:rPr>
              <a:t>масивних</a:t>
            </a:r>
            <a:r>
              <a:rPr lang="ru-RU" sz="2000" i="1" dirty="0">
                <a:solidFill>
                  <a:schemeClr val="bg1"/>
                </a:solidFill>
              </a:rPr>
              <a:t> </a:t>
            </a:r>
            <a:r>
              <a:rPr lang="ru-RU" sz="2000" i="1" dirty="0" err="1">
                <a:solidFill>
                  <a:schemeClr val="bg1"/>
                </a:solidFill>
              </a:rPr>
              <a:t>зір</a:t>
            </a:r>
            <a:r>
              <a:rPr lang="ru-RU" sz="2000" i="1" dirty="0">
                <a:solidFill>
                  <a:schemeClr val="bg1"/>
                </a:solidFill>
              </a:rPr>
              <a:t>. В </a:t>
            </a:r>
            <a:r>
              <a:rPr lang="ru-RU" sz="2000" i="1" dirty="0" err="1">
                <a:solidFill>
                  <a:schemeClr val="bg1"/>
                </a:solidFill>
              </a:rPr>
              <a:t>залежності</a:t>
            </a:r>
            <a:r>
              <a:rPr lang="ru-RU" sz="2000" i="1" dirty="0">
                <a:solidFill>
                  <a:schemeClr val="bg1"/>
                </a:solidFill>
              </a:rPr>
              <a:t> </a:t>
            </a:r>
            <a:r>
              <a:rPr lang="ru-RU" sz="2000" i="1" dirty="0" err="1">
                <a:solidFill>
                  <a:schemeClr val="bg1"/>
                </a:solidFill>
              </a:rPr>
              <a:t>від</a:t>
            </a:r>
            <a:r>
              <a:rPr lang="ru-RU" sz="2000" i="1" dirty="0">
                <a:solidFill>
                  <a:schemeClr val="bg1"/>
                </a:solidFill>
              </a:rPr>
              <a:t> </a:t>
            </a:r>
            <a:r>
              <a:rPr lang="ru-RU" sz="2000" i="1" dirty="0" err="1">
                <a:solidFill>
                  <a:schemeClr val="bg1"/>
                </a:solidFill>
              </a:rPr>
              <a:t>кінцевої</a:t>
            </a:r>
            <a:r>
              <a:rPr lang="ru-RU" sz="2000" i="1" dirty="0">
                <a:solidFill>
                  <a:schemeClr val="bg1"/>
                </a:solidFill>
              </a:rPr>
              <a:t> </a:t>
            </a:r>
            <a:r>
              <a:rPr lang="ru-RU" sz="2000" i="1" dirty="0" err="1">
                <a:solidFill>
                  <a:schemeClr val="bg1"/>
                </a:solidFill>
              </a:rPr>
              <a:t>маси</a:t>
            </a:r>
            <a:r>
              <a:rPr lang="ru-RU" sz="2000" i="1" dirty="0">
                <a:solidFill>
                  <a:schemeClr val="bg1"/>
                </a:solidFill>
              </a:rPr>
              <a:t> ядра, яке </a:t>
            </a:r>
            <a:r>
              <a:rPr lang="ru-RU" sz="2000" i="1" dirty="0" err="1">
                <a:solidFill>
                  <a:schemeClr val="bg1"/>
                </a:solidFill>
              </a:rPr>
              <a:t>утворюється</a:t>
            </a:r>
            <a:r>
              <a:rPr lang="ru-RU" sz="2000" i="1" dirty="0">
                <a:solidFill>
                  <a:schemeClr val="bg1"/>
                </a:solidFill>
              </a:rPr>
              <a:t> </a:t>
            </a:r>
            <a:r>
              <a:rPr lang="ru-RU" sz="2000" i="1" dirty="0" err="1">
                <a:solidFill>
                  <a:schemeClr val="bg1"/>
                </a:solidFill>
              </a:rPr>
              <a:t>після</a:t>
            </a:r>
            <a:r>
              <a:rPr lang="ru-RU" sz="2000" i="1" dirty="0">
                <a:solidFill>
                  <a:schemeClr val="bg1"/>
                </a:solidFill>
              </a:rPr>
              <a:t> </a:t>
            </a:r>
            <a:r>
              <a:rPr lang="ru-RU" sz="2000" i="1" dirty="0" err="1">
                <a:solidFill>
                  <a:schemeClr val="bg1"/>
                </a:solidFill>
              </a:rPr>
              <a:t>вичерпання</a:t>
            </a:r>
            <a:r>
              <a:rPr lang="ru-RU" sz="2000" i="1" dirty="0">
                <a:solidFill>
                  <a:schemeClr val="bg1"/>
                </a:solidFill>
              </a:rPr>
              <a:t> </a:t>
            </a:r>
            <a:r>
              <a:rPr lang="ru-RU" sz="2000" i="1" dirty="0" err="1">
                <a:solidFill>
                  <a:schemeClr val="bg1"/>
                </a:solidFill>
              </a:rPr>
              <a:t>всіх</a:t>
            </a:r>
            <a:r>
              <a:rPr lang="ru-RU" sz="2000" i="1" dirty="0">
                <a:solidFill>
                  <a:schemeClr val="bg1"/>
                </a:solidFill>
              </a:rPr>
              <a:t> </a:t>
            </a:r>
            <a:r>
              <a:rPr lang="ru-RU" sz="2000" i="1" dirty="0" err="1">
                <a:solidFill>
                  <a:schemeClr val="bg1"/>
                </a:solidFill>
              </a:rPr>
              <a:t>можливих</a:t>
            </a:r>
            <a:r>
              <a:rPr lang="ru-RU" sz="2000" i="1" dirty="0">
                <a:solidFill>
                  <a:schemeClr val="bg1"/>
                </a:solidFill>
              </a:rPr>
              <a:t> </a:t>
            </a:r>
            <a:r>
              <a:rPr lang="ru-RU" sz="2000" i="1" dirty="0" err="1">
                <a:solidFill>
                  <a:schemeClr val="bg1"/>
                </a:solidFill>
              </a:rPr>
              <a:t>видів</a:t>
            </a:r>
            <a:r>
              <a:rPr lang="ru-RU" sz="2000" i="1" dirty="0">
                <a:solidFill>
                  <a:schemeClr val="bg1"/>
                </a:solidFill>
              </a:rPr>
              <a:t> термоядерного </a:t>
            </a:r>
            <a:r>
              <a:rPr lang="ru-RU" sz="2000" i="1" dirty="0" err="1">
                <a:solidFill>
                  <a:schemeClr val="bg1"/>
                </a:solidFill>
              </a:rPr>
              <a:t>палива</a:t>
            </a:r>
            <a:r>
              <a:rPr lang="ru-RU" sz="2000" i="1" dirty="0">
                <a:solidFill>
                  <a:schemeClr val="bg1"/>
                </a:solidFill>
              </a:rPr>
              <a:t>, вони </a:t>
            </a:r>
            <a:r>
              <a:rPr lang="ru-RU" sz="2000" i="1" dirty="0" err="1">
                <a:solidFill>
                  <a:schemeClr val="bg1"/>
                </a:solidFill>
              </a:rPr>
              <a:t>можуть</a:t>
            </a:r>
            <a:r>
              <a:rPr lang="ru-RU" sz="2000" i="1" dirty="0">
                <a:solidFill>
                  <a:schemeClr val="bg1"/>
                </a:solidFill>
              </a:rPr>
              <a:t> </a:t>
            </a:r>
            <a:r>
              <a:rPr lang="ru-RU" sz="2000" i="1" dirty="0" err="1">
                <a:solidFill>
                  <a:schemeClr val="bg1"/>
                </a:solidFill>
              </a:rPr>
              <a:t>закінчити</a:t>
            </a:r>
            <a:r>
              <a:rPr lang="ru-RU" sz="2000" i="1" dirty="0">
                <a:solidFill>
                  <a:schemeClr val="bg1"/>
                </a:solidFill>
              </a:rPr>
              <a:t> </a:t>
            </a:r>
            <a:r>
              <a:rPr lang="ru-RU" sz="2000" i="1" dirty="0" err="1">
                <a:solidFill>
                  <a:schemeClr val="bg1"/>
                </a:solidFill>
              </a:rPr>
              <a:t>свій</a:t>
            </a:r>
            <a:r>
              <a:rPr lang="ru-RU" sz="2000" i="1" dirty="0">
                <a:solidFill>
                  <a:schemeClr val="bg1"/>
                </a:solidFill>
              </a:rPr>
              <a:t> </a:t>
            </a:r>
            <a:r>
              <a:rPr lang="ru-RU" sz="2000" i="1" dirty="0" err="1">
                <a:solidFill>
                  <a:schemeClr val="bg1"/>
                </a:solidFill>
              </a:rPr>
              <a:t>життєвий</a:t>
            </a:r>
            <a:r>
              <a:rPr lang="ru-RU" sz="2000" i="1" dirty="0">
                <a:solidFill>
                  <a:schemeClr val="bg1"/>
                </a:solidFill>
              </a:rPr>
              <a:t> шлях </a:t>
            </a:r>
            <a:r>
              <a:rPr lang="ru-RU" sz="2000" i="1" dirty="0" err="1">
                <a:solidFill>
                  <a:schemeClr val="bg1"/>
                </a:solidFill>
              </a:rPr>
              <a:t>або</a:t>
            </a:r>
            <a:r>
              <a:rPr lang="ru-RU" sz="2000" i="1" dirty="0">
                <a:solidFill>
                  <a:schemeClr val="bg1"/>
                </a:solidFill>
              </a:rPr>
              <a:t> у </a:t>
            </a:r>
            <a:r>
              <a:rPr lang="ru-RU" sz="2000" i="1" dirty="0" err="1">
                <a:solidFill>
                  <a:schemeClr val="bg1"/>
                </a:solidFill>
              </a:rPr>
              <a:t>вигляді</a:t>
            </a:r>
            <a:r>
              <a:rPr lang="ru-RU" sz="2000" i="1" dirty="0">
                <a:solidFill>
                  <a:schemeClr val="bg1"/>
                </a:solidFill>
              </a:rPr>
              <a:t> </a:t>
            </a:r>
            <a:r>
              <a:rPr lang="ru-RU" sz="2000" i="1" dirty="0" err="1">
                <a:solidFill>
                  <a:schemeClr val="bg1"/>
                </a:solidFill>
              </a:rPr>
              <a:t>нейтронної</a:t>
            </a:r>
            <a:r>
              <a:rPr lang="ru-RU" sz="2000" i="1" dirty="0">
                <a:solidFill>
                  <a:schemeClr val="bg1"/>
                </a:solidFill>
              </a:rPr>
              <a:t> </a:t>
            </a:r>
            <a:r>
              <a:rPr lang="ru-RU" sz="2000" i="1" dirty="0" err="1">
                <a:solidFill>
                  <a:schemeClr val="bg1"/>
                </a:solidFill>
              </a:rPr>
              <a:t>зорі</a:t>
            </a:r>
            <a:r>
              <a:rPr lang="ru-RU" sz="2000" i="1" dirty="0">
                <a:solidFill>
                  <a:schemeClr val="bg1"/>
                </a:solidFill>
              </a:rPr>
              <a:t>, </a:t>
            </a:r>
            <a:r>
              <a:rPr lang="ru-RU" sz="2000" i="1" dirty="0" err="1">
                <a:solidFill>
                  <a:schemeClr val="bg1"/>
                </a:solidFill>
              </a:rPr>
              <a:t>або</a:t>
            </a:r>
            <a:r>
              <a:rPr lang="ru-RU" sz="2000" i="1" dirty="0">
                <a:solidFill>
                  <a:schemeClr val="bg1"/>
                </a:solidFill>
              </a:rPr>
              <a:t> </a:t>
            </a:r>
            <a:r>
              <a:rPr lang="ru-RU" sz="2000" i="1" dirty="0" err="1">
                <a:solidFill>
                  <a:schemeClr val="bg1"/>
                </a:solidFill>
              </a:rPr>
              <a:t>спалахом</a:t>
            </a:r>
            <a:r>
              <a:rPr lang="ru-RU" sz="2000" i="1" dirty="0">
                <a:solidFill>
                  <a:schemeClr val="bg1"/>
                </a:solidFill>
              </a:rPr>
              <a:t> </a:t>
            </a:r>
            <a:r>
              <a:rPr lang="ru-RU" sz="2000" i="1" dirty="0" err="1">
                <a:solidFill>
                  <a:schemeClr val="bg1"/>
                </a:solidFill>
              </a:rPr>
              <a:t>наднової</a:t>
            </a:r>
            <a:r>
              <a:rPr lang="ru-RU" sz="2000" i="1" dirty="0">
                <a:solidFill>
                  <a:schemeClr val="bg1"/>
                </a:solidFill>
              </a:rPr>
              <a:t> </a:t>
            </a:r>
            <a:r>
              <a:rPr lang="ru-RU" sz="2000" i="1" dirty="0" err="1">
                <a:solidFill>
                  <a:schemeClr val="bg1"/>
                </a:solidFill>
              </a:rPr>
              <a:t>зорі</a:t>
            </a:r>
            <a:r>
              <a:rPr lang="ru-RU" sz="2000" i="1" dirty="0">
                <a:solidFill>
                  <a:schemeClr val="bg1"/>
                </a:solidFill>
              </a:rPr>
              <a:t>, </a:t>
            </a:r>
            <a:r>
              <a:rPr lang="ru-RU" sz="2000" i="1" dirty="0" err="1">
                <a:solidFill>
                  <a:schemeClr val="bg1"/>
                </a:solidFill>
              </a:rPr>
              <a:t>або</a:t>
            </a:r>
            <a:r>
              <a:rPr lang="ru-RU" sz="2000" i="1" dirty="0">
                <a:solidFill>
                  <a:schemeClr val="bg1"/>
                </a:solidFill>
              </a:rPr>
              <a:t> у </a:t>
            </a:r>
            <a:r>
              <a:rPr lang="ru-RU" sz="2000" i="1" dirty="0" err="1">
                <a:solidFill>
                  <a:schemeClr val="bg1"/>
                </a:solidFill>
              </a:rPr>
              <a:t>вигляді</a:t>
            </a:r>
            <a:r>
              <a:rPr lang="ru-RU" sz="2000" i="1" dirty="0">
                <a:solidFill>
                  <a:schemeClr val="bg1"/>
                </a:solidFill>
              </a:rPr>
              <a:t> </a:t>
            </a:r>
            <a:r>
              <a:rPr lang="ru-RU" sz="2000" i="1" dirty="0" err="1">
                <a:solidFill>
                  <a:schemeClr val="bg1"/>
                </a:solidFill>
              </a:rPr>
              <a:t>чорної</a:t>
            </a:r>
            <a:r>
              <a:rPr lang="ru-RU" sz="2000" i="1" dirty="0">
                <a:solidFill>
                  <a:schemeClr val="bg1"/>
                </a:solidFill>
              </a:rPr>
              <a:t> </a:t>
            </a:r>
            <a:r>
              <a:rPr lang="ru-RU" sz="2000" i="1" dirty="0" err="1">
                <a:solidFill>
                  <a:schemeClr val="bg1"/>
                </a:solidFill>
              </a:rPr>
              <a:t>діри</a:t>
            </a:r>
            <a:r>
              <a:rPr lang="ru-RU" sz="2000" i="1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356545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>
        <p:blinds dir="vert"/>
        <p:sndAc>
          <p:stSnd>
            <p:snd r:embed="rId2" name="chimes.wav"/>
          </p:stSnd>
        </p:sndAc>
      </p:transition>
    </mc:Choice>
    <mc:Fallback>
      <p:transition spd="slow">
        <p:blinds dir="vert"/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748919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>
        <p:blinds dir="vert"/>
        <p:sndAc>
          <p:stSnd>
            <p:snd r:embed="rId2" name="chimes.wav"/>
          </p:stSnd>
        </p:sndAc>
      </p:transition>
    </mc:Choice>
    <mc:Fallback>
      <p:transition spd="slow">
        <p:blinds dir="vert"/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60648"/>
            <a:ext cx="8568952" cy="1752600"/>
          </a:xfrm>
        </p:spPr>
        <p:txBody>
          <a:bodyPr>
            <a:noAutofit/>
          </a:bodyPr>
          <a:lstStyle/>
          <a:p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smtClean="0">
                <a:solidFill>
                  <a:schemeClr val="bg1"/>
                </a:solidFill>
              </a:rPr>
              <a:t>1.Стадія </a:t>
            </a:r>
            <a:r>
              <a:rPr lang="ru-RU" sz="2400" i="1" dirty="0" err="1">
                <a:solidFill>
                  <a:schemeClr val="bg1"/>
                </a:solidFill>
              </a:rPr>
              <a:t>протозорі</a:t>
            </a:r>
            <a:r>
              <a:rPr lang="ru-RU" sz="2400" i="1" dirty="0">
                <a:solidFill>
                  <a:schemeClr val="bg1"/>
                </a:solidFill>
              </a:rPr>
              <a:t> та </a:t>
            </a:r>
            <a:r>
              <a:rPr lang="ru-RU" sz="2400" i="1" dirty="0" err="1">
                <a:solidFill>
                  <a:schemeClr val="bg1"/>
                </a:solidFill>
              </a:rPr>
              <a:t>головної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послідовності</a:t>
            </a:r>
            <a:r>
              <a:rPr lang="ru-RU" sz="2400" i="1" dirty="0">
                <a:solidFill>
                  <a:schemeClr val="bg1"/>
                </a:solidFill>
              </a:rPr>
              <a:t>. Як </a:t>
            </a:r>
            <a:r>
              <a:rPr lang="ru-RU" sz="2400" i="1" dirty="0" err="1">
                <a:solidFill>
                  <a:schemeClr val="bg1"/>
                </a:solidFill>
              </a:rPr>
              <a:t>показують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дослідження</a:t>
            </a:r>
            <a:r>
              <a:rPr lang="ru-RU" sz="2400" i="1" dirty="0">
                <a:solidFill>
                  <a:schemeClr val="bg1"/>
                </a:solidFill>
              </a:rPr>
              <a:t>, в </a:t>
            </a:r>
            <a:r>
              <a:rPr lang="ru-RU" sz="2400" i="1" dirty="0" err="1">
                <a:solidFill>
                  <a:schemeClr val="bg1"/>
                </a:solidFill>
              </a:rPr>
              <a:t>міжзоряному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середовищі</a:t>
            </a:r>
            <a:r>
              <a:rPr lang="ru-RU" sz="2400" i="1" dirty="0">
                <a:solidFill>
                  <a:schemeClr val="bg1"/>
                </a:solidFill>
              </a:rPr>
              <a:t> є </a:t>
            </a:r>
            <a:r>
              <a:rPr lang="ru-RU" sz="2400" i="1" dirty="0" err="1">
                <a:solidFill>
                  <a:schemeClr val="bg1"/>
                </a:solidFill>
              </a:rPr>
              <a:t>протяжні</a:t>
            </a:r>
            <a:r>
              <a:rPr lang="ru-RU" sz="2400" i="1" dirty="0">
                <a:solidFill>
                  <a:schemeClr val="bg1"/>
                </a:solidFill>
              </a:rPr>
              <a:t> газово-</a:t>
            </a:r>
            <a:r>
              <a:rPr lang="ru-RU" sz="2400" i="1" dirty="0" err="1">
                <a:solidFill>
                  <a:schemeClr val="bg1"/>
                </a:solidFill>
              </a:rPr>
              <a:t>пилові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комплекси</a:t>
            </a:r>
            <a:r>
              <a:rPr lang="ru-RU" sz="2400" i="1" dirty="0">
                <a:solidFill>
                  <a:schemeClr val="bg1"/>
                </a:solidFill>
              </a:rPr>
              <a:t> з </a:t>
            </a:r>
            <a:r>
              <a:rPr lang="ru-RU" sz="2400" i="1" dirty="0" err="1">
                <a:solidFill>
                  <a:schemeClr val="bg1"/>
                </a:solidFill>
              </a:rPr>
              <a:t>масами</a:t>
            </a:r>
            <a:r>
              <a:rPr lang="ru-RU" sz="2400" i="1" dirty="0">
                <a:solidFill>
                  <a:schemeClr val="bg1"/>
                </a:solidFill>
              </a:rPr>
              <a:t> в </a:t>
            </a:r>
            <a:r>
              <a:rPr lang="ru-RU" sz="2400" i="1" dirty="0" err="1">
                <a:solidFill>
                  <a:schemeClr val="bg1"/>
                </a:solidFill>
              </a:rPr>
              <a:t>тисячі</a:t>
            </a:r>
            <a:r>
              <a:rPr lang="ru-RU" sz="2400" i="1" dirty="0">
                <a:solidFill>
                  <a:schemeClr val="bg1"/>
                </a:solidFill>
              </a:rPr>
              <a:t> й десятки </a:t>
            </a:r>
            <a:r>
              <a:rPr lang="ru-RU" sz="2400" i="1" dirty="0" err="1">
                <a:solidFill>
                  <a:schemeClr val="bg1"/>
                </a:solidFill>
              </a:rPr>
              <a:t>тисяч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мас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Сонця</a:t>
            </a:r>
            <a:r>
              <a:rPr lang="ru-RU" sz="2400" i="1" dirty="0">
                <a:solidFill>
                  <a:schemeClr val="bg1"/>
                </a:solidFill>
              </a:rPr>
              <a:t>, </a:t>
            </a:r>
            <a:r>
              <a:rPr lang="ru-RU" sz="2400" i="1" dirty="0" err="1">
                <a:solidFill>
                  <a:schemeClr val="bg1"/>
                </a:solidFill>
              </a:rPr>
              <a:t>розмірами</a:t>
            </a:r>
            <a:r>
              <a:rPr lang="ru-RU" sz="2400" i="1" dirty="0">
                <a:solidFill>
                  <a:schemeClr val="bg1"/>
                </a:solidFill>
              </a:rPr>
              <a:t> 10-100 </a:t>
            </a:r>
            <a:r>
              <a:rPr lang="ru-RU" sz="2400" i="1" dirty="0" err="1">
                <a:solidFill>
                  <a:schemeClr val="bg1"/>
                </a:solidFill>
              </a:rPr>
              <a:t>пк</a:t>
            </a:r>
            <a:r>
              <a:rPr lang="ru-RU" sz="2400" i="1" dirty="0">
                <a:solidFill>
                  <a:schemeClr val="bg1"/>
                </a:solidFill>
              </a:rPr>
              <a:t> (30-300 </a:t>
            </a:r>
            <a:r>
              <a:rPr lang="ru-RU" sz="2400" i="1" dirty="0" err="1">
                <a:solidFill>
                  <a:schemeClr val="bg1"/>
                </a:solidFill>
              </a:rPr>
              <a:t>св.р</a:t>
            </a:r>
            <a:r>
              <a:rPr lang="ru-RU" sz="2400" i="1" dirty="0">
                <a:solidFill>
                  <a:schemeClr val="bg1"/>
                </a:solidFill>
              </a:rPr>
              <a:t>.) і температурою </a:t>
            </a:r>
            <a:r>
              <a:rPr lang="ru-RU" sz="2400" i="1" dirty="0" err="1">
                <a:solidFill>
                  <a:schemeClr val="bg1"/>
                </a:solidFill>
              </a:rPr>
              <a:t>кілька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десятків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кельвінів</a:t>
            </a:r>
            <a:r>
              <a:rPr lang="ru-RU" sz="2400" i="1" dirty="0">
                <a:solidFill>
                  <a:schemeClr val="bg1"/>
                </a:solidFill>
              </a:rPr>
              <a:t>. </a:t>
            </a:r>
            <a:r>
              <a:rPr lang="ru-RU" sz="2400" i="1" dirty="0" err="1">
                <a:solidFill>
                  <a:schemeClr val="bg1"/>
                </a:solidFill>
              </a:rPr>
              <a:t>Такі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комплекси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гравітаційне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нестійкі</a:t>
            </a:r>
            <a:r>
              <a:rPr lang="ru-RU" sz="2400" i="1" dirty="0">
                <a:solidFill>
                  <a:schemeClr val="bg1"/>
                </a:solidFill>
              </a:rPr>
              <a:t> і з часом </a:t>
            </a:r>
            <a:r>
              <a:rPr lang="ru-RU" sz="2400" i="1" dirty="0" err="1">
                <a:solidFill>
                  <a:schemeClr val="bg1"/>
                </a:solidFill>
              </a:rPr>
              <a:t>дробляться</a:t>
            </a:r>
            <a:r>
              <a:rPr lang="ru-RU" sz="2400" i="1" dirty="0">
                <a:solidFill>
                  <a:schemeClr val="bg1"/>
                </a:solidFill>
              </a:rPr>
              <a:t> на </a:t>
            </a:r>
            <a:r>
              <a:rPr lang="ru-RU" sz="2400" i="1" dirty="0" err="1">
                <a:solidFill>
                  <a:schemeClr val="bg1"/>
                </a:solidFill>
              </a:rPr>
              <a:t>окремі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фрагменти</a:t>
            </a:r>
            <a:r>
              <a:rPr lang="ru-RU" sz="2400" i="1" dirty="0">
                <a:solidFill>
                  <a:schemeClr val="bg1"/>
                </a:solidFill>
              </a:rPr>
              <a:t>. </a:t>
            </a:r>
            <a:r>
              <a:rPr lang="ru-RU" sz="2400" i="1" dirty="0" err="1">
                <a:solidFill>
                  <a:schemeClr val="bg1"/>
                </a:solidFill>
              </a:rPr>
              <a:t>Саме</a:t>
            </a:r>
            <a:r>
              <a:rPr lang="ru-RU" sz="2400" i="1" dirty="0">
                <a:solidFill>
                  <a:schemeClr val="bg1"/>
                </a:solidFill>
              </a:rPr>
              <a:t> з таких </a:t>
            </a:r>
            <a:r>
              <a:rPr lang="ru-RU" sz="2400" i="1" dirty="0" err="1">
                <a:solidFill>
                  <a:schemeClr val="bg1"/>
                </a:solidFill>
              </a:rPr>
              <a:t>фрагментів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внаслідок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гравітаційного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стиснення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утворюються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протозорі</a:t>
            </a:r>
            <a:r>
              <a:rPr lang="ru-RU" sz="2400" i="1" dirty="0">
                <a:solidFill>
                  <a:schemeClr val="bg1"/>
                </a:solidFill>
              </a:rPr>
              <a:t>.</a:t>
            </a:r>
          </a:p>
          <a:p>
            <a:r>
              <a:rPr lang="ru-RU" sz="2400" i="1" dirty="0">
                <a:solidFill>
                  <a:schemeClr val="bg1"/>
                </a:solidFill>
              </a:rPr>
              <a:t>На початку </a:t>
            </a:r>
            <a:r>
              <a:rPr lang="ru-RU" sz="2400" i="1" dirty="0" err="1">
                <a:solidFill>
                  <a:schemeClr val="bg1"/>
                </a:solidFill>
              </a:rPr>
              <a:t>процесу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формування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протозорі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пилові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частинки</a:t>
            </a:r>
            <a:r>
              <a:rPr lang="ru-RU" sz="2400" i="1" dirty="0">
                <a:solidFill>
                  <a:schemeClr val="bg1"/>
                </a:solidFill>
              </a:rPr>
              <a:t> і </a:t>
            </a:r>
            <a:r>
              <a:rPr lang="ru-RU" sz="2400" i="1" dirty="0" err="1">
                <a:solidFill>
                  <a:schemeClr val="bg1"/>
                </a:solidFill>
              </a:rPr>
              <a:t>газові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молекули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падають</a:t>
            </a:r>
            <a:r>
              <a:rPr lang="ru-RU" sz="2400" i="1" dirty="0">
                <a:solidFill>
                  <a:schemeClr val="bg1"/>
                </a:solidFill>
              </a:rPr>
              <a:t> до центра хмари, </a:t>
            </a:r>
            <a:r>
              <a:rPr lang="ru-RU" sz="2400" i="1" dirty="0" err="1">
                <a:solidFill>
                  <a:schemeClr val="bg1"/>
                </a:solidFill>
              </a:rPr>
              <a:t>потенціальна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енергія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гравітації</a:t>
            </a:r>
            <a:r>
              <a:rPr lang="ru-RU" sz="2400" i="1" dirty="0">
                <a:solidFill>
                  <a:schemeClr val="bg1"/>
                </a:solidFill>
              </a:rPr>
              <a:t> переходить у </a:t>
            </a:r>
            <a:r>
              <a:rPr lang="ru-RU" sz="2400" i="1" dirty="0" err="1">
                <a:solidFill>
                  <a:schemeClr val="bg1"/>
                </a:solidFill>
              </a:rPr>
              <a:t>кінетичну</a:t>
            </a:r>
            <a:r>
              <a:rPr lang="ru-RU" sz="2400" i="1" dirty="0">
                <a:solidFill>
                  <a:schemeClr val="bg1"/>
                </a:solidFill>
              </a:rPr>
              <a:t>, а </a:t>
            </a:r>
            <a:r>
              <a:rPr lang="ru-RU" sz="2400" i="1" dirty="0" err="1">
                <a:solidFill>
                  <a:schemeClr val="bg1"/>
                </a:solidFill>
              </a:rPr>
              <a:t>кінетична</a:t>
            </a:r>
            <a:r>
              <a:rPr lang="ru-RU" sz="2400" i="1" dirty="0">
                <a:solidFill>
                  <a:schemeClr val="bg1"/>
                </a:solidFill>
              </a:rPr>
              <a:t>, </a:t>
            </a:r>
            <a:r>
              <a:rPr lang="ru-RU" sz="2400" i="1" dirty="0" err="1">
                <a:solidFill>
                  <a:schemeClr val="bg1"/>
                </a:solidFill>
              </a:rPr>
              <a:t>внаслідок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зіткнень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частинок</a:t>
            </a:r>
            <a:r>
              <a:rPr lang="ru-RU" sz="2400" i="1" dirty="0">
                <a:solidFill>
                  <a:schemeClr val="bg1"/>
                </a:solidFill>
              </a:rPr>
              <a:t>, - у </a:t>
            </a:r>
            <a:r>
              <a:rPr lang="ru-RU" sz="2400" i="1" dirty="0" err="1">
                <a:solidFill>
                  <a:schemeClr val="bg1"/>
                </a:solidFill>
              </a:rPr>
              <a:t>теплову</a:t>
            </a:r>
            <a:r>
              <a:rPr lang="ru-RU" sz="2400" i="1" dirty="0">
                <a:solidFill>
                  <a:schemeClr val="bg1"/>
                </a:solidFill>
              </a:rPr>
              <a:t>. Таким чином, </a:t>
            </a:r>
            <a:r>
              <a:rPr lang="ru-RU" sz="2400" i="1" dirty="0" err="1">
                <a:solidFill>
                  <a:schemeClr val="bg1"/>
                </a:solidFill>
              </a:rPr>
              <a:t>значна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частина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гравітаційної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енергії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стискання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витра-чається</a:t>
            </a:r>
            <a:r>
              <a:rPr lang="ru-RU" sz="2400" i="1" dirty="0">
                <a:solidFill>
                  <a:schemeClr val="bg1"/>
                </a:solidFill>
              </a:rPr>
              <a:t> на </a:t>
            </a:r>
            <a:r>
              <a:rPr lang="ru-RU" sz="2400" i="1" dirty="0" err="1">
                <a:solidFill>
                  <a:schemeClr val="bg1"/>
                </a:solidFill>
              </a:rPr>
              <a:t>нагрівання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речовини</a:t>
            </a:r>
            <a:r>
              <a:rPr lang="ru-RU" sz="2400" i="1" dirty="0">
                <a:solidFill>
                  <a:schemeClr val="bg1"/>
                </a:solidFill>
              </a:rPr>
              <a:t>. Газ і </a:t>
            </a:r>
            <a:r>
              <a:rPr lang="ru-RU" sz="2400" i="1" dirty="0" err="1">
                <a:solidFill>
                  <a:schemeClr val="bg1"/>
                </a:solidFill>
              </a:rPr>
              <a:t>пилинки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швидко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трансформують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цю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енергію</a:t>
            </a:r>
            <a:r>
              <a:rPr lang="ru-RU" sz="2400" i="1" dirty="0">
                <a:solidFill>
                  <a:schemeClr val="bg1"/>
                </a:solidFill>
              </a:rPr>
              <a:t> в </a:t>
            </a:r>
            <a:r>
              <a:rPr lang="ru-RU" sz="2400" i="1" dirty="0" err="1">
                <a:solidFill>
                  <a:schemeClr val="bg1"/>
                </a:solidFill>
              </a:rPr>
              <a:t>інфрачервоне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випромінювання</a:t>
            </a:r>
            <a:r>
              <a:rPr lang="ru-RU" sz="2400" i="1" dirty="0">
                <a:solidFill>
                  <a:schemeClr val="bg1"/>
                </a:solidFill>
              </a:rPr>
              <a:t>, яке </a:t>
            </a:r>
            <a:r>
              <a:rPr lang="ru-RU" sz="2400" i="1" dirty="0" err="1">
                <a:solidFill>
                  <a:schemeClr val="bg1"/>
                </a:solidFill>
              </a:rPr>
              <a:t>вільно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залишає</a:t>
            </a:r>
            <a:r>
              <a:rPr lang="ru-RU" sz="2400" i="1" dirty="0">
                <a:solidFill>
                  <a:schemeClr val="bg1"/>
                </a:solidFill>
              </a:rPr>
              <a:t> газово-</a:t>
            </a:r>
            <a:r>
              <a:rPr lang="ru-RU" sz="2400" i="1" dirty="0" err="1">
                <a:solidFill>
                  <a:schemeClr val="bg1"/>
                </a:solidFill>
              </a:rPr>
              <a:t>пиловий</a:t>
            </a:r>
            <a:r>
              <a:rPr lang="ru-RU" sz="2400" i="1" dirty="0">
                <a:solidFill>
                  <a:schemeClr val="bg1"/>
                </a:solidFill>
              </a:rPr>
              <a:t> комплекс. Тому </a:t>
            </a:r>
            <a:r>
              <a:rPr lang="ru-RU" sz="2400" i="1" dirty="0" err="1">
                <a:solidFill>
                  <a:schemeClr val="bg1"/>
                </a:solidFill>
              </a:rPr>
              <a:t>протозорі</a:t>
            </a:r>
            <a:r>
              <a:rPr lang="ru-RU" sz="2400" i="1" dirty="0">
                <a:solidFill>
                  <a:schemeClr val="bg1"/>
                </a:solidFill>
              </a:rPr>
              <a:t> є </a:t>
            </a:r>
            <a:r>
              <a:rPr lang="ru-RU" sz="2400" i="1" dirty="0" err="1">
                <a:solidFill>
                  <a:schemeClr val="bg1"/>
                </a:solidFill>
              </a:rPr>
              <a:t>потужними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джерелами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інфрачервоного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випромінювання</a:t>
            </a:r>
            <a:r>
              <a:rPr lang="ru-RU" sz="1600" i="1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297280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>
        <p:blinds dir="vert"/>
        <p:sndAc>
          <p:stSnd>
            <p:snd r:embed="rId2" name="chimes.wav"/>
          </p:stSnd>
        </p:sndAc>
      </p:transition>
    </mc:Choice>
    <mc:Fallback>
      <p:transition spd="slow">
        <p:blinds dir="vert"/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754"/>
            <a:ext cx="9144000" cy="6845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34036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>
        <p:blinds dir="vert"/>
        <p:sndAc>
          <p:stSnd>
            <p:snd r:embed="rId2" name="chimes.wav"/>
          </p:stSnd>
        </p:sndAc>
      </p:transition>
    </mc:Choice>
    <mc:Fallback>
      <p:transition spd="slow">
        <p:blinds dir="vert"/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620688"/>
            <a:ext cx="8568952" cy="1752600"/>
          </a:xfrm>
        </p:spPr>
        <p:txBody>
          <a:bodyPr>
            <a:noAutofit/>
          </a:bodyPr>
          <a:lstStyle/>
          <a:p>
            <a:endParaRPr lang="ru-RU" sz="2800" i="1" dirty="0">
              <a:solidFill>
                <a:schemeClr val="bg1"/>
              </a:solidFill>
            </a:endParaRPr>
          </a:p>
          <a:p>
            <a:r>
              <a:rPr lang="ru-RU" sz="2800" i="1" dirty="0">
                <a:solidFill>
                  <a:schemeClr val="bg1"/>
                </a:solidFill>
              </a:rPr>
              <a:t>В </a:t>
            </a:r>
            <a:r>
              <a:rPr lang="ru-RU" sz="2800" i="1" dirty="0" err="1">
                <a:solidFill>
                  <a:schemeClr val="bg1"/>
                </a:solidFill>
              </a:rPr>
              <a:t>процесі</a:t>
            </a:r>
            <a:r>
              <a:rPr lang="ru-RU" sz="2800" i="1" dirty="0">
                <a:solidFill>
                  <a:schemeClr val="bg1"/>
                </a:solidFill>
              </a:rPr>
              <a:t> </a:t>
            </a:r>
            <a:r>
              <a:rPr lang="ru-RU" sz="2800" i="1" dirty="0" err="1">
                <a:solidFill>
                  <a:schemeClr val="bg1"/>
                </a:solidFill>
              </a:rPr>
              <a:t>формування</a:t>
            </a:r>
            <a:r>
              <a:rPr lang="ru-RU" sz="2800" i="1" dirty="0">
                <a:solidFill>
                  <a:schemeClr val="bg1"/>
                </a:solidFill>
              </a:rPr>
              <a:t> ядра </a:t>
            </a:r>
            <a:r>
              <a:rPr lang="ru-RU" sz="2800" i="1" dirty="0" err="1">
                <a:solidFill>
                  <a:schemeClr val="bg1"/>
                </a:solidFill>
              </a:rPr>
              <a:t>зі</a:t>
            </a:r>
            <a:r>
              <a:rPr lang="ru-RU" sz="2800" i="1" dirty="0">
                <a:solidFill>
                  <a:schemeClr val="bg1"/>
                </a:solidFill>
              </a:rPr>
              <a:t> </a:t>
            </a:r>
            <a:r>
              <a:rPr lang="ru-RU" sz="2800" i="1" dirty="0" err="1">
                <a:solidFill>
                  <a:schemeClr val="bg1"/>
                </a:solidFill>
              </a:rPr>
              <a:t>значно</a:t>
            </a:r>
            <a:r>
              <a:rPr lang="ru-RU" sz="2800" i="1" dirty="0">
                <a:solidFill>
                  <a:schemeClr val="bg1"/>
                </a:solidFill>
              </a:rPr>
              <a:t> </a:t>
            </a:r>
            <a:r>
              <a:rPr lang="ru-RU" sz="2800" i="1" dirty="0" err="1">
                <a:solidFill>
                  <a:schemeClr val="bg1"/>
                </a:solidFill>
              </a:rPr>
              <a:t>більшою</a:t>
            </a:r>
            <a:r>
              <a:rPr lang="ru-RU" sz="2800" i="1" dirty="0">
                <a:solidFill>
                  <a:schemeClr val="bg1"/>
                </a:solidFill>
              </a:rPr>
              <a:t> </a:t>
            </a:r>
            <a:r>
              <a:rPr lang="ru-RU" sz="2800" i="1" dirty="0" err="1">
                <a:solidFill>
                  <a:schemeClr val="bg1"/>
                </a:solidFill>
              </a:rPr>
              <a:t>густиною</a:t>
            </a:r>
            <a:r>
              <a:rPr lang="ru-RU" sz="2800" i="1" dirty="0">
                <a:solidFill>
                  <a:schemeClr val="bg1"/>
                </a:solidFill>
              </a:rPr>
              <a:t>, </a:t>
            </a:r>
            <a:r>
              <a:rPr lang="ru-RU" sz="2800" i="1" dirty="0" err="1">
                <a:solidFill>
                  <a:schemeClr val="bg1"/>
                </a:solidFill>
              </a:rPr>
              <a:t>ніж</a:t>
            </a:r>
            <a:r>
              <a:rPr lang="ru-RU" sz="2800" i="1" dirty="0">
                <a:solidFill>
                  <a:schemeClr val="bg1"/>
                </a:solidFill>
              </a:rPr>
              <a:t> у </a:t>
            </a:r>
            <a:r>
              <a:rPr lang="ru-RU" sz="2800" i="1" dirty="0" err="1">
                <a:solidFill>
                  <a:schemeClr val="bg1"/>
                </a:solidFill>
              </a:rPr>
              <a:t>навко-лишній</a:t>
            </a:r>
            <a:r>
              <a:rPr lang="ru-RU" sz="2800" i="1" dirty="0">
                <a:solidFill>
                  <a:schemeClr val="bg1"/>
                </a:solidFill>
              </a:rPr>
              <a:t> </a:t>
            </a:r>
            <a:r>
              <a:rPr lang="ru-RU" sz="2800" i="1" dirty="0" err="1">
                <a:solidFill>
                  <a:schemeClr val="bg1"/>
                </a:solidFill>
              </a:rPr>
              <a:t>хмарі</a:t>
            </a:r>
            <a:r>
              <a:rPr lang="ru-RU" sz="2800" i="1" dirty="0">
                <a:solidFill>
                  <a:schemeClr val="bg1"/>
                </a:solidFill>
              </a:rPr>
              <a:t>, </a:t>
            </a:r>
            <a:r>
              <a:rPr lang="ru-RU" sz="2800" i="1" dirty="0" err="1">
                <a:solidFill>
                  <a:schemeClr val="bg1"/>
                </a:solidFill>
              </a:rPr>
              <a:t>протозоря</a:t>
            </a:r>
            <a:r>
              <a:rPr lang="ru-RU" sz="2800" i="1" dirty="0">
                <a:solidFill>
                  <a:schemeClr val="bg1"/>
                </a:solidFill>
              </a:rPr>
              <a:t> </a:t>
            </a:r>
            <a:r>
              <a:rPr lang="ru-RU" sz="2800" i="1" dirty="0" err="1">
                <a:solidFill>
                  <a:schemeClr val="bg1"/>
                </a:solidFill>
              </a:rPr>
              <a:t>стає</a:t>
            </a:r>
            <a:r>
              <a:rPr lang="ru-RU" sz="2800" i="1" dirty="0">
                <a:solidFill>
                  <a:schemeClr val="bg1"/>
                </a:solidFill>
              </a:rPr>
              <a:t> </a:t>
            </a:r>
            <a:r>
              <a:rPr lang="ru-RU" sz="2800" i="1" dirty="0" err="1">
                <a:solidFill>
                  <a:schemeClr val="bg1"/>
                </a:solidFill>
              </a:rPr>
              <a:t>непрозорою</a:t>
            </a:r>
            <a:r>
              <a:rPr lang="ru-RU" sz="2800" i="1" dirty="0">
                <a:solidFill>
                  <a:schemeClr val="bg1"/>
                </a:solidFill>
              </a:rPr>
              <a:t> для </a:t>
            </a:r>
            <a:r>
              <a:rPr lang="ru-RU" sz="2800" i="1" dirty="0" err="1">
                <a:solidFill>
                  <a:schemeClr val="bg1"/>
                </a:solidFill>
              </a:rPr>
              <a:t>власного</a:t>
            </a:r>
            <a:r>
              <a:rPr lang="ru-RU" sz="2800" i="1" dirty="0">
                <a:solidFill>
                  <a:schemeClr val="bg1"/>
                </a:solidFill>
              </a:rPr>
              <a:t> </a:t>
            </a:r>
            <a:r>
              <a:rPr lang="ru-RU" sz="2800" i="1" dirty="0" err="1">
                <a:solidFill>
                  <a:schemeClr val="bg1"/>
                </a:solidFill>
              </a:rPr>
              <a:t>інфрачервоного</a:t>
            </a:r>
            <a:r>
              <a:rPr lang="ru-RU" sz="2800" i="1" dirty="0">
                <a:solidFill>
                  <a:schemeClr val="bg1"/>
                </a:solidFill>
              </a:rPr>
              <a:t> </a:t>
            </a:r>
            <a:r>
              <a:rPr lang="ru-RU" sz="2800" i="1" dirty="0" err="1">
                <a:solidFill>
                  <a:schemeClr val="bg1"/>
                </a:solidFill>
              </a:rPr>
              <a:t>випромінювання</a:t>
            </a:r>
            <a:r>
              <a:rPr lang="ru-RU" sz="2800" i="1" dirty="0">
                <a:solidFill>
                  <a:schemeClr val="bg1"/>
                </a:solidFill>
              </a:rPr>
              <a:t>, і температура </a:t>
            </a:r>
            <a:r>
              <a:rPr lang="ru-RU" sz="2800" i="1" dirty="0" err="1">
                <a:solidFill>
                  <a:schemeClr val="bg1"/>
                </a:solidFill>
              </a:rPr>
              <a:t>її</a:t>
            </a:r>
            <a:r>
              <a:rPr lang="ru-RU" sz="2800" i="1" dirty="0">
                <a:solidFill>
                  <a:schemeClr val="bg1"/>
                </a:solidFill>
              </a:rPr>
              <a:t> </a:t>
            </a:r>
            <a:r>
              <a:rPr lang="ru-RU" sz="2800" i="1" dirty="0" err="1">
                <a:solidFill>
                  <a:schemeClr val="bg1"/>
                </a:solidFill>
              </a:rPr>
              <a:t>надр</a:t>
            </a:r>
            <a:r>
              <a:rPr lang="ru-RU" sz="2800" i="1" dirty="0">
                <a:solidFill>
                  <a:schemeClr val="bg1"/>
                </a:solidFill>
              </a:rPr>
              <a:t> </a:t>
            </a:r>
            <a:r>
              <a:rPr lang="ru-RU" sz="2800" i="1" dirty="0" err="1">
                <a:solidFill>
                  <a:schemeClr val="bg1"/>
                </a:solidFill>
              </a:rPr>
              <a:t>починає</a:t>
            </a:r>
            <a:r>
              <a:rPr lang="ru-RU" sz="2800" i="1" dirty="0">
                <a:solidFill>
                  <a:schemeClr val="bg1"/>
                </a:solidFill>
              </a:rPr>
              <a:t> </a:t>
            </a:r>
            <a:r>
              <a:rPr lang="ru-RU" sz="2800" i="1" dirty="0" err="1">
                <a:solidFill>
                  <a:schemeClr val="bg1"/>
                </a:solidFill>
              </a:rPr>
              <a:t>стрімко</a:t>
            </a:r>
            <a:r>
              <a:rPr lang="ru-RU" sz="2800" i="1" dirty="0">
                <a:solidFill>
                  <a:schemeClr val="bg1"/>
                </a:solidFill>
              </a:rPr>
              <a:t> </a:t>
            </a:r>
            <a:r>
              <a:rPr lang="ru-RU" sz="2800" i="1" dirty="0" err="1">
                <a:solidFill>
                  <a:schemeClr val="bg1"/>
                </a:solidFill>
              </a:rPr>
              <a:t>зростати</a:t>
            </a:r>
            <a:r>
              <a:rPr lang="ru-RU" sz="2800" i="1" dirty="0">
                <a:solidFill>
                  <a:schemeClr val="bg1"/>
                </a:solidFill>
              </a:rPr>
              <a:t>. </a:t>
            </a:r>
            <a:r>
              <a:rPr lang="ru-RU" sz="2800" i="1" dirty="0" err="1">
                <a:solidFill>
                  <a:schemeClr val="bg1"/>
                </a:solidFill>
              </a:rPr>
              <a:t>Енергія</a:t>
            </a:r>
            <a:r>
              <a:rPr lang="ru-RU" sz="2800" i="1" dirty="0">
                <a:solidFill>
                  <a:schemeClr val="bg1"/>
                </a:solidFill>
              </a:rPr>
              <a:t> </a:t>
            </a:r>
            <a:r>
              <a:rPr lang="ru-RU" sz="2800" i="1" dirty="0" err="1">
                <a:solidFill>
                  <a:schemeClr val="bg1"/>
                </a:solidFill>
              </a:rPr>
              <a:t>від</a:t>
            </a:r>
            <a:r>
              <a:rPr lang="ru-RU" sz="2800" i="1" dirty="0">
                <a:solidFill>
                  <a:schemeClr val="bg1"/>
                </a:solidFill>
              </a:rPr>
              <a:t> </a:t>
            </a:r>
            <a:r>
              <a:rPr lang="ru-RU" sz="2800" i="1" dirty="0" err="1">
                <a:solidFill>
                  <a:schemeClr val="bg1"/>
                </a:solidFill>
              </a:rPr>
              <a:t>центральних</a:t>
            </a:r>
            <a:r>
              <a:rPr lang="ru-RU" sz="2800" i="1" dirty="0">
                <a:solidFill>
                  <a:schemeClr val="bg1"/>
                </a:solidFill>
              </a:rPr>
              <a:t> до </a:t>
            </a:r>
            <a:r>
              <a:rPr lang="ru-RU" sz="2800" i="1" dirty="0" err="1">
                <a:solidFill>
                  <a:schemeClr val="bg1"/>
                </a:solidFill>
              </a:rPr>
              <a:t>зовнішніх</a:t>
            </a:r>
            <a:r>
              <a:rPr lang="ru-RU" sz="2800" i="1" dirty="0">
                <a:solidFill>
                  <a:schemeClr val="bg1"/>
                </a:solidFill>
              </a:rPr>
              <a:t> зон переноситься шляхом </a:t>
            </a:r>
            <a:r>
              <a:rPr lang="ru-RU" sz="2800" i="1" dirty="0" err="1">
                <a:solidFill>
                  <a:schemeClr val="bg1"/>
                </a:solidFill>
              </a:rPr>
              <a:t>конвекції</a:t>
            </a:r>
            <a:r>
              <a:rPr lang="ru-RU" sz="2800" i="1" dirty="0">
                <a:solidFill>
                  <a:schemeClr val="bg1"/>
                </a:solidFill>
              </a:rPr>
              <a:t>.</a:t>
            </a:r>
          </a:p>
          <a:p>
            <a:r>
              <a:rPr lang="ru-RU" sz="2800" i="1" dirty="0">
                <a:solidFill>
                  <a:schemeClr val="bg1"/>
                </a:solidFill>
              </a:rPr>
              <a:t>Коли температура ядра </a:t>
            </a:r>
            <a:r>
              <a:rPr lang="ru-RU" sz="2800" i="1" dirty="0" err="1">
                <a:solidFill>
                  <a:schemeClr val="bg1"/>
                </a:solidFill>
              </a:rPr>
              <a:t>досягає</a:t>
            </a:r>
            <a:r>
              <a:rPr lang="ru-RU" sz="2800" i="1" dirty="0">
                <a:solidFill>
                  <a:schemeClr val="bg1"/>
                </a:solidFill>
              </a:rPr>
              <a:t> </a:t>
            </a:r>
            <a:r>
              <a:rPr lang="ru-RU" sz="2800" i="1" dirty="0" err="1">
                <a:solidFill>
                  <a:schemeClr val="bg1"/>
                </a:solidFill>
              </a:rPr>
              <a:t>кількох</a:t>
            </a:r>
            <a:r>
              <a:rPr lang="ru-RU" sz="2800" i="1" dirty="0">
                <a:solidFill>
                  <a:schemeClr val="bg1"/>
                </a:solidFill>
              </a:rPr>
              <a:t> </a:t>
            </a:r>
            <a:r>
              <a:rPr lang="ru-RU" sz="2800" i="1" dirty="0" err="1">
                <a:solidFill>
                  <a:schemeClr val="bg1"/>
                </a:solidFill>
              </a:rPr>
              <a:t>мільйонів</a:t>
            </a:r>
            <a:r>
              <a:rPr lang="ru-RU" sz="2800" i="1" dirty="0">
                <a:solidFill>
                  <a:schemeClr val="bg1"/>
                </a:solidFill>
              </a:rPr>
              <a:t> </a:t>
            </a:r>
            <a:r>
              <a:rPr lang="ru-RU" sz="2800" i="1" dirty="0" err="1">
                <a:solidFill>
                  <a:schemeClr val="bg1"/>
                </a:solidFill>
              </a:rPr>
              <a:t>кельвінів</a:t>
            </a:r>
            <a:r>
              <a:rPr lang="ru-RU" sz="2800" i="1" dirty="0">
                <a:solidFill>
                  <a:schemeClr val="bg1"/>
                </a:solidFill>
              </a:rPr>
              <a:t>, </a:t>
            </a:r>
            <a:r>
              <a:rPr lang="ru-RU" sz="2800" i="1" dirty="0" err="1">
                <a:solidFill>
                  <a:schemeClr val="bg1"/>
                </a:solidFill>
              </a:rPr>
              <a:t>включаються</a:t>
            </a:r>
            <a:r>
              <a:rPr lang="ru-RU" sz="2800" i="1" dirty="0">
                <a:solidFill>
                  <a:schemeClr val="bg1"/>
                </a:solidFill>
              </a:rPr>
              <a:t> </a:t>
            </a:r>
            <a:r>
              <a:rPr lang="ru-RU" sz="2800" i="1" dirty="0" err="1">
                <a:solidFill>
                  <a:schemeClr val="bg1"/>
                </a:solidFill>
              </a:rPr>
              <a:t>перші</a:t>
            </a:r>
            <a:r>
              <a:rPr lang="ru-RU" sz="2800" i="1" dirty="0">
                <a:solidFill>
                  <a:schemeClr val="bg1"/>
                </a:solidFill>
              </a:rPr>
              <a:t> </a:t>
            </a:r>
            <a:r>
              <a:rPr lang="ru-RU" sz="2800" i="1" dirty="0" err="1">
                <a:solidFill>
                  <a:schemeClr val="bg1"/>
                </a:solidFill>
              </a:rPr>
              <a:t>термоядерні</a:t>
            </a:r>
            <a:r>
              <a:rPr lang="ru-RU" sz="2800" i="1" dirty="0">
                <a:solidFill>
                  <a:schemeClr val="bg1"/>
                </a:solidFill>
              </a:rPr>
              <a:t> </a:t>
            </a:r>
            <a:r>
              <a:rPr lang="ru-RU" sz="2800" i="1" dirty="0" err="1">
                <a:solidFill>
                  <a:schemeClr val="bg1"/>
                </a:solidFill>
              </a:rPr>
              <a:t>реакції</a:t>
            </a:r>
            <a:r>
              <a:rPr lang="ru-RU" sz="2800" i="1" dirty="0">
                <a:solidFill>
                  <a:schemeClr val="bg1"/>
                </a:solidFill>
              </a:rPr>
              <a:t> "</a:t>
            </a:r>
            <a:r>
              <a:rPr lang="ru-RU" sz="2800" i="1" dirty="0" err="1">
                <a:solidFill>
                  <a:schemeClr val="bg1"/>
                </a:solidFill>
              </a:rPr>
              <a:t>вигорання</a:t>
            </a:r>
            <a:r>
              <a:rPr lang="ru-RU" sz="2800" i="1" dirty="0">
                <a:solidFill>
                  <a:schemeClr val="bg1"/>
                </a:solidFill>
              </a:rPr>
              <a:t>" </a:t>
            </a:r>
            <a:r>
              <a:rPr lang="ru-RU" sz="2800" i="1" dirty="0" err="1">
                <a:solidFill>
                  <a:schemeClr val="bg1"/>
                </a:solidFill>
              </a:rPr>
              <a:t>літію</a:t>
            </a:r>
            <a:r>
              <a:rPr lang="ru-RU" sz="2800" i="1" dirty="0">
                <a:solidFill>
                  <a:schemeClr val="bg1"/>
                </a:solidFill>
              </a:rPr>
              <a:t>, </a:t>
            </a:r>
            <a:r>
              <a:rPr lang="ru-RU" sz="2800" i="1" dirty="0" err="1">
                <a:solidFill>
                  <a:schemeClr val="bg1"/>
                </a:solidFill>
              </a:rPr>
              <a:t>берилію</a:t>
            </a:r>
            <a:r>
              <a:rPr lang="ru-RU" sz="2800" i="1" dirty="0">
                <a:solidFill>
                  <a:schemeClr val="bg1"/>
                </a:solidFill>
              </a:rPr>
              <a:t>, бору. Але газового </a:t>
            </a:r>
            <a:r>
              <a:rPr lang="ru-RU" sz="2800" i="1" dirty="0" err="1">
                <a:solidFill>
                  <a:schemeClr val="bg1"/>
                </a:solidFill>
              </a:rPr>
              <a:t>тиску</a:t>
            </a:r>
            <a:r>
              <a:rPr lang="ru-RU" sz="2800" i="1" dirty="0">
                <a:solidFill>
                  <a:schemeClr val="bg1"/>
                </a:solidFill>
              </a:rPr>
              <a:t>, </a:t>
            </a:r>
            <a:r>
              <a:rPr lang="ru-RU" sz="2800" i="1" dirty="0" err="1">
                <a:solidFill>
                  <a:schemeClr val="bg1"/>
                </a:solidFill>
              </a:rPr>
              <a:t>який</a:t>
            </a:r>
            <a:r>
              <a:rPr lang="ru-RU" sz="2800" i="1" dirty="0">
                <a:solidFill>
                  <a:schemeClr val="bg1"/>
                </a:solidFill>
              </a:rPr>
              <a:t> </a:t>
            </a:r>
            <a:r>
              <a:rPr lang="ru-RU" sz="2800" i="1" dirty="0" err="1">
                <a:solidFill>
                  <a:schemeClr val="bg1"/>
                </a:solidFill>
              </a:rPr>
              <a:t>існує</a:t>
            </a:r>
            <a:r>
              <a:rPr lang="ru-RU" sz="2800" i="1" dirty="0">
                <a:solidFill>
                  <a:schemeClr val="bg1"/>
                </a:solidFill>
              </a:rPr>
              <a:t> при таких температурах, </a:t>
            </a:r>
            <a:r>
              <a:rPr lang="ru-RU" sz="2800" i="1" dirty="0" err="1">
                <a:solidFill>
                  <a:schemeClr val="bg1"/>
                </a:solidFill>
              </a:rPr>
              <a:t>недостатньо</a:t>
            </a:r>
            <a:r>
              <a:rPr lang="ru-RU" sz="2800" i="1" dirty="0">
                <a:solidFill>
                  <a:schemeClr val="bg1"/>
                </a:solidFill>
              </a:rPr>
              <a:t> для </a:t>
            </a:r>
            <a:r>
              <a:rPr lang="ru-RU" sz="2800" i="1" dirty="0" err="1">
                <a:solidFill>
                  <a:schemeClr val="bg1"/>
                </a:solidFill>
              </a:rPr>
              <a:t>припинення</a:t>
            </a:r>
            <a:r>
              <a:rPr lang="ru-RU" sz="2800" i="1" dirty="0">
                <a:solidFill>
                  <a:schemeClr val="bg1"/>
                </a:solidFill>
              </a:rPr>
              <a:t> </a:t>
            </a:r>
            <a:r>
              <a:rPr lang="ru-RU" sz="2800" i="1" dirty="0" err="1">
                <a:solidFill>
                  <a:schemeClr val="bg1"/>
                </a:solidFill>
              </a:rPr>
              <a:t>стискання</a:t>
            </a:r>
            <a:r>
              <a:rPr lang="ru-RU" sz="2800" i="1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902065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>
        <p:blinds dir="vert"/>
        <p:sndAc>
          <p:stSnd>
            <p:snd r:embed="rId2" name="chimes.wav"/>
          </p:stSnd>
        </p:sndAc>
      </p:transition>
    </mc:Choice>
    <mc:Fallback>
      <p:transition spd="slow">
        <p:blinds dir="vert"/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508" y="0"/>
            <a:ext cx="9144000" cy="6849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5055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>
        <p:blinds dir="vert"/>
        <p:sndAc>
          <p:stSnd>
            <p:snd r:embed="rId2" name="chimes.wav"/>
          </p:stSnd>
        </p:sndAc>
      </p:transition>
    </mc:Choice>
    <mc:Fallback>
      <p:transition spd="slow">
        <p:blinds dir="vert"/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88640"/>
            <a:ext cx="8568952" cy="1752600"/>
          </a:xfrm>
        </p:spPr>
        <p:txBody>
          <a:bodyPr>
            <a:noAutofit/>
          </a:bodyPr>
          <a:lstStyle/>
          <a:p>
            <a:endParaRPr lang="ru-RU" sz="2400" i="1" dirty="0">
              <a:solidFill>
                <a:schemeClr val="bg1"/>
              </a:solidFill>
            </a:endParaRPr>
          </a:p>
          <a:p>
            <a:r>
              <a:rPr lang="ru-RU" sz="2300" i="1" dirty="0">
                <a:solidFill>
                  <a:schemeClr val="bg1"/>
                </a:solidFill>
              </a:rPr>
              <a:t>І </a:t>
            </a:r>
            <a:r>
              <a:rPr lang="ru-RU" sz="2300" i="1" dirty="0" err="1">
                <a:solidFill>
                  <a:schemeClr val="bg1"/>
                </a:solidFill>
              </a:rPr>
              <a:t>тільки</a:t>
            </a:r>
            <a:r>
              <a:rPr lang="ru-RU" sz="2300" i="1" dirty="0">
                <a:solidFill>
                  <a:schemeClr val="bg1"/>
                </a:solidFill>
              </a:rPr>
              <a:t> через </a:t>
            </a:r>
            <a:r>
              <a:rPr lang="ru-RU" sz="2300" i="1" dirty="0" err="1">
                <a:solidFill>
                  <a:schemeClr val="bg1"/>
                </a:solidFill>
              </a:rPr>
              <a:t>сотні</a:t>
            </a:r>
            <a:r>
              <a:rPr lang="ru-RU" sz="2300" i="1" dirty="0">
                <a:solidFill>
                  <a:schemeClr val="bg1"/>
                </a:solidFill>
              </a:rPr>
              <a:t> </a:t>
            </a:r>
            <a:r>
              <a:rPr lang="ru-RU" sz="2300" i="1" dirty="0" err="1">
                <a:solidFill>
                  <a:schemeClr val="bg1"/>
                </a:solidFill>
              </a:rPr>
              <a:t>мільйонів</a:t>
            </a:r>
            <a:r>
              <a:rPr lang="ru-RU" sz="2300" i="1" dirty="0">
                <a:solidFill>
                  <a:schemeClr val="bg1"/>
                </a:solidFill>
              </a:rPr>
              <a:t> </a:t>
            </a:r>
            <a:r>
              <a:rPr lang="ru-RU" sz="2300" i="1" dirty="0" err="1">
                <a:solidFill>
                  <a:schemeClr val="bg1"/>
                </a:solidFill>
              </a:rPr>
              <a:t>років</a:t>
            </a:r>
            <a:r>
              <a:rPr lang="ru-RU" sz="2300" i="1" dirty="0">
                <a:solidFill>
                  <a:schemeClr val="bg1"/>
                </a:solidFill>
              </a:rPr>
              <a:t> для </a:t>
            </a:r>
            <a:r>
              <a:rPr lang="ru-RU" sz="2300" i="1" dirty="0" err="1">
                <a:solidFill>
                  <a:schemeClr val="bg1"/>
                </a:solidFill>
              </a:rPr>
              <a:t>майбутніх</a:t>
            </a:r>
            <a:r>
              <a:rPr lang="ru-RU" sz="2300" i="1" dirty="0">
                <a:solidFill>
                  <a:schemeClr val="bg1"/>
                </a:solidFill>
              </a:rPr>
              <a:t> </a:t>
            </a:r>
            <a:r>
              <a:rPr lang="ru-RU" sz="2300" i="1" dirty="0" err="1">
                <a:solidFill>
                  <a:schemeClr val="bg1"/>
                </a:solidFill>
              </a:rPr>
              <a:t>карликових</a:t>
            </a:r>
            <a:r>
              <a:rPr lang="ru-RU" sz="2300" i="1" dirty="0">
                <a:solidFill>
                  <a:schemeClr val="bg1"/>
                </a:solidFill>
              </a:rPr>
              <a:t> </a:t>
            </a:r>
            <a:r>
              <a:rPr lang="ru-RU" sz="2300" i="1" dirty="0" err="1">
                <a:solidFill>
                  <a:schemeClr val="bg1"/>
                </a:solidFill>
              </a:rPr>
              <a:t>зір</a:t>
            </a:r>
            <a:r>
              <a:rPr lang="ru-RU" sz="2300" i="1" dirty="0">
                <a:solidFill>
                  <a:schemeClr val="bg1"/>
                </a:solidFill>
              </a:rPr>
              <a:t>, коли температура в </a:t>
            </a:r>
            <a:r>
              <a:rPr lang="ru-RU" sz="2300" i="1" dirty="0" err="1">
                <a:solidFill>
                  <a:schemeClr val="bg1"/>
                </a:solidFill>
              </a:rPr>
              <a:t>центрі</a:t>
            </a:r>
            <a:r>
              <a:rPr lang="ru-RU" sz="2300" i="1" dirty="0">
                <a:solidFill>
                  <a:schemeClr val="bg1"/>
                </a:solidFill>
              </a:rPr>
              <a:t> в </a:t>
            </a:r>
            <a:r>
              <a:rPr lang="ru-RU" sz="2300" i="1" dirty="0" err="1">
                <a:solidFill>
                  <a:schemeClr val="bg1"/>
                </a:solidFill>
              </a:rPr>
              <a:t>процесі</a:t>
            </a:r>
            <a:r>
              <a:rPr lang="ru-RU" sz="2300" i="1" dirty="0">
                <a:solidFill>
                  <a:schemeClr val="bg1"/>
                </a:solidFill>
              </a:rPr>
              <a:t> </a:t>
            </a:r>
            <a:r>
              <a:rPr lang="ru-RU" sz="2300" i="1" dirty="0" err="1">
                <a:solidFill>
                  <a:schemeClr val="bg1"/>
                </a:solidFill>
              </a:rPr>
              <a:t>подальшого</a:t>
            </a:r>
            <a:r>
              <a:rPr lang="ru-RU" sz="2300" i="1" dirty="0">
                <a:solidFill>
                  <a:schemeClr val="bg1"/>
                </a:solidFill>
              </a:rPr>
              <a:t> </a:t>
            </a:r>
            <a:r>
              <a:rPr lang="ru-RU" sz="2300" i="1" dirty="0" err="1">
                <a:solidFill>
                  <a:schemeClr val="bg1"/>
                </a:solidFill>
              </a:rPr>
              <a:t>стискання</a:t>
            </a:r>
            <a:r>
              <a:rPr lang="ru-RU" sz="2300" i="1" dirty="0">
                <a:solidFill>
                  <a:schemeClr val="bg1"/>
                </a:solidFill>
              </a:rPr>
              <a:t> </a:t>
            </a:r>
            <a:r>
              <a:rPr lang="ru-RU" sz="2300" i="1" dirty="0" err="1">
                <a:solidFill>
                  <a:schemeClr val="bg1"/>
                </a:solidFill>
              </a:rPr>
              <a:t>досягає</a:t>
            </a:r>
            <a:r>
              <a:rPr lang="ru-RU" sz="2300" i="1" dirty="0">
                <a:solidFill>
                  <a:schemeClr val="bg1"/>
                </a:solidFill>
              </a:rPr>
              <a:t> </a:t>
            </a:r>
            <a:r>
              <a:rPr lang="ru-RU" sz="2300" i="1" dirty="0" err="1">
                <a:solidFill>
                  <a:schemeClr val="bg1"/>
                </a:solidFill>
              </a:rPr>
              <a:t>приблизно</a:t>
            </a:r>
            <a:r>
              <a:rPr lang="ru-RU" sz="2300" i="1" dirty="0">
                <a:solidFill>
                  <a:schemeClr val="bg1"/>
                </a:solidFill>
              </a:rPr>
              <a:t> 10 млн. К, </a:t>
            </a:r>
            <a:r>
              <a:rPr lang="ru-RU" sz="2300" i="1" dirty="0" err="1">
                <a:solidFill>
                  <a:schemeClr val="bg1"/>
                </a:solidFill>
              </a:rPr>
              <a:t>починаються</a:t>
            </a:r>
            <a:r>
              <a:rPr lang="ru-RU" sz="2300" i="1" dirty="0">
                <a:solidFill>
                  <a:schemeClr val="bg1"/>
                </a:solidFill>
              </a:rPr>
              <a:t> </a:t>
            </a:r>
            <a:r>
              <a:rPr lang="ru-RU" sz="2300" i="1" dirty="0" err="1">
                <a:solidFill>
                  <a:schemeClr val="bg1"/>
                </a:solidFill>
              </a:rPr>
              <a:t>термоядерні</a:t>
            </a:r>
            <a:r>
              <a:rPr lang="ru-RU" sz="2300" i="1" dirty="0">
                <a:solidFill>
                  <a:schemeClr val="bg1"/>
                </a:solidFill>
              </a:rPr>
              <a:t> </a:t>
            </a:r>
            <a:r>
              <a:rPr lang="ru-RU" sz="2300" i="1" dirty="0" err="1">
                <a:solidFill>
                  <a:schemeClr val="bg1"/>
                </a:solidFill>
              </a:rPr>
              <a:t>реакції</a:t>
            </a:r>
            <a:r>
              <a:rPr lang="ru-RU" sz="2300" i="1" dirty="0">
                <a:solidFill>
                  <a:schemeClr val="bg1"/>
                </a:solidFill>
              </a:rPr>
              <a:t> </a:t>
            </a:r>
            <a:r>
              <a:rPr lang="ru-RU" sz="2300" i="1" dirty="0" err="1">
                <a:solidFill>
                  <a:schemeClr val="bg1"/>
                </a:solidFill>
              </a:rPr>
              <a:t>перетворення</a:t>
            </a:r>
            <a:r>
              <a:rPr lang="ru-RU" sz="2300" i="1" dirty="0">
                <a:solidFill>
                  <a:schemeClr val="bg1"/>
                </a:solidFill>
              </a:rPr>
              <a:t> </a:t>
            </a:r>
            <a:r>
              <a:rPr lang="ru-RU" sz="2300" i="1" dirty="0" err="1">
                <a:solidFill>
                  <a:schemeClr val="bg1"/>
                </a:solidFill>
              </a:rPr>
              <a:t>водню</a:t>
            </a:r>
            <a:r>
              <a:rPr lang="ru-RU" sz="2300" i="1" dirty="0">
                <a:solidFill>
                  <a:schemeClr val="bg1"/>
                </a:solidFill>
              </a:rPr>
              <a:t> на </a:t>
            </a:r>
            <a:r>
              <a:rPr lang="ru-RU" sz="2300" i="1" dirty="0" err="1">
                <a:solidFill>
                  <a:schemeClr val="bg1"/>
                </a:solidFill>
              </a:rPr>
              <a:t>гелій</a:t>
            </a:r>
            <a:r>
              <a:rPr lang="ru-RU" sz="2300" i="1" dirty="0">
                <a:solidFill>
                  <a:schemeClr val="bg1"/>
                </a:solidFill>
              </a:rPr>
              <a:t> з </a:t>
            </a:r>
            <a:r>
              <a:rPr lang="ru-RU" sz="2300" i="1" dirty="0" err="1">
                <a:solidFill>
                  <a:schemeClr val="bg1"/>
                </a:solidFill>
              </a:rPr>
              <a:t>виділенням</a:t>
            </a:r>
            <a:r>
              <a:rPr lang="ru-RU" sz="2300" i="1" dirty="0">
                <a:solidFill>
                  <a:schemeClr val="bg1"/>
                </a:solidFill>
              </a:rPr>
              <a:t> </a:t>
            </a:r>
            <a:r>
              <a:rPr lang="ru-RU" sz="2300" i="1" dirty="0" err="1">
                <a:solidFill>
                  <a:schemeClr val="bg1"/>
                </a:solidFill>
              </a:rPr>
              <a:t>величезної</a:t>
            </a:r>
            <a:r>
              <a:rPr lang="ru-RU" sz="2300" i="1" dirty="0">
                <a:solidFill>
                  <a:schemeClr val="bg1"/>
                </a:solidFill>
              </a:rPr>
              <a:t> </a:t>
            </a:r>
            <a:r>
              <a:rPr lang="ru-RU" sz="2300" i="1" dirty="0" err="1">
                <a:solidFill>
                  <a:schemeClr val="bg1"/>
                </a:solidFill>
              </a:rPr>
              <a:t>кількості</a:t>
            </a:r>
            <a:r>
              <a:rPr lang="ru-RU" sz="2300" i="1" dirty="0">
                <a:solidFill>
                  <a:schemeClr val="bg1"/>
                </a:solidFill>
              </a:rPr>
              <a:t> </a:t>
            </a:r>
            <a:r>
              <a:rPr lang="ru-RU" sz="2300" i="1" dirty="0" err="1">
                <a:solidFill>
                  <a:schemeClr val="bg1"/>
                </a:solidFill>
              </a:rPr>
              <a:t>енергії</a:t>
            </a:r>
            <a:r>
              <a:rPr lang="ru-RU" sz="2300" i="1" dirty="0">
                <a:solidFill>
                  <a:schemeClr val="bg1"/>
                </a:solidFill>
              </a:rPr>
              <a:t>. </a:t>
            </a:r>
            <a:r>
              <a:rPr lang="ru-RU" sz="2300" i="1" dirty="0" err="1">
                <a:solidFill>
                  <a:schemeClr val="bg1"/>
                </a:solidFill>
              </a:rPr>
              <a:t>Відтепер</a:t>
            </a:r>
            <a:r>
              <a:rPr lang="ru-RU" sz="2300" i="1" dirty="0">
                <a:solidFill>
                  <a:schemeClr val="bg1"/>
                </a:solidFill>
              </a:rPr>
              <a:t> сила газового </a:t>
            </a:r>
            <a:r>
              <a:rPr lang="ru-RU" sz="2300" i="1" dirty="0" err="1">
                <a:solidFill>
                  <a:schemeClr val="bg1"/>
                </a:solidFill>
              </a:rPr>
              <a:t>тиску</a:t>
            </a:r>
            <a:r>
              <a:rPr lang="ru-RU" sz="2300" i="1" dirty="0">
                <a:solidFill>
                  <a:schemeClr val="bg1"/>
                </a:solidFill>
              </a:rPr>
              <a:t>, </a:t>
            </a:r>
            <a:r>
              <a:rPr lang="ru-RU" sz="2300" i="1" dirty="0" err="1">
                <a:solidFill>
                  <a:schemeClr val="bg1"/>
                </a:solidFill>
              </a:rPr>
              <a:t>що</a:t>
            </a:r>
            <a:r>
              <a:rPr lang="ru-RU" sz="2300" i="1" dirty="0">
                <a:solidFill>
                  <a:schemeClr val="bg1"/>
                </a:solidFill>
              </a:rPr>
              <a:t> </a:t>
            </a:r>
            <a:r>
              <a:rPr lang="ru-RU" sz="2300" i="1" dirty="0" err="1">
                <a:solidFill>
                  <a:schemeClr val="bg1"/>
                </a:solidFill>
              </a:rPr>
              <a:t>підтримується</a:t>
            </a:r>
            <a:r>
              <a:rPr lang="ru-RU" sz="2300" i="1" dirty="0">
                <a:solidFill>
                  <a:schemeClr val="bg1"/>
                </a:solidFill>
              </a:rPr>
              <a:t> </a:t>
            </a:r>
            <a:r>
              <a:rPr lang="ru-RU" sz="2300" i="1" dirty="0" err="1">
                <a:solidFill>
                  <a:schemeClr val="bg1"/>
                </a:solidFill>
              </a:rPr>
              <a:t>високою</a:t>
            </a:r>
            <a:r>
              <a:rPr lang="ru-RU" sz="2300" i="1" dirty="0">
                <a:solidFill>
                  <a:schemeClr val="bg1"/>
                </a:solidFill>
              </a:rPr>
              <a:t> температурою, </a:t>
            </a:r>
            <a:r>
              <a:rPr lang="ru-RU" sz="2300" i="1" dirty="0" err="1">
                <a:solidFill>
                  <a:schemeClr val="bg1"/>
                </a:solidFill>
              </a:rPr>
              <a:t>зрівноважує</a:t>
            </a:r>
            <a:r>
              <a:rPr lang="ru-RU" sz="2300" i="1" dirty="0">
                <a:solidFill>
                  <a:schemeClr val="bg1"/>
                </a:solidFill>
              </a:rPr>
              <a:t> </a:t>
            </a:r>
            <a:r>
              <a:rPr lang="ru-RU" sz="2300" i="1" dirty="0" err="1">
                <a:solidFill>
                  <a:schemeClr val="bg1"/>
                </a:solidFill>
              </a:rPr>
              <a:t>сили</a:t>
            </a:r>
            <a:r>
              <a:rPr lang="ru-RU" sz="2300" i="1" dirty="0">
                <a:solidFill>
                  <a:schemeClr val="bg1"/>
                </a:solidFill>
              </a:rPr>
              <a:t> </a:t>
            </a:r>
            <a:r>
              <a:rPr lang="ru-RU" sz="2300" i="1" dirty="0" err="1">
                <a:solidFill>
                  <a:schemeClr val="bg1"/>
                </a:solidFill>
              </a:rPr>
              <a:t>гравітації</a:t>
            </a:r>
            <a:r>
              <a:rPr lang="ru-RU" sz="2300" i="1" dirty="0">
                <a:solidFill>
                  <a:schemeClr val="bg1"/>
                </a:solidFill>
              </a:rPr>
              <a:t>, і </a:t>
            </a:r>
            <a:r>
              <a:rPr lang="ru-RU" sz="2300" i="1" dirty="0" err="1">
                <a:solidFill>
                  <a:schemeClr val="bg1"/>
                </a:solidFill>
              </a:rPr>
              <a:t>стискання</a:t>
            </a:r>
            <a:r>
              <a:rPr lang="ru-RU" sz="2300" i="1" dirty="0">
                <a:solidFill>
                  <a:schemeClr val="bg1"/>
                </a:solidFill>
              </a:rPr>
              <a:t> </a:t>
            </a:r>
            <a:r>
              <a:rPr lang="ru-RU" sz="2300" i="1" dirty="0" err="1">
                <a:solidFill>
                  <a:schemeClr val="bg1"/>
                </a:solidFill>
              </a:rPr>
              <a:t>припиняється</a:t>
            </a:r>
            <a:r>
              <a:rPr lang="ru-RU" sz="2300" i="1" dirty="0">
                <a:solidFill>
                  <a:schemeClr val="bg1"/>
                </a:solidFill>
              </a:rPr>
              <a:t>. </a:t>
            </a:r>
            <a:r>
              <a:rPr lang="ru-RU" sz="2300" i="1" dirty="0" err="1">
                <a:solidFill>
                  <a:schemeClr val="bg1"/>
                </a:solidFill>
              </a:rPr>
              <a:t>Протозоря</a:t>
            </a:r>
            <a:r>
              <a:rPr lang="ru-RU" sz="2300" i="1" dirty="0">
                <a:solidFill>
                  <a:schemeClr val="bg1"/>
                </a:solidFill>
              </a:rPr>
              <a:t> </a:t>
            </a:r>
            <a:r>
              <a:rPr lang="ru-RU" sz="2300" i="1" dirty="0" err="1">
                <a:solidFill>
                  <a:schemeClr val="bg1"/>
                </a:solidFill>
              </a:rPr>
              <a:t>досягає</a:t>
            </a:r>
            <a:r>
              <a:rPr lang="ru-RU" sz="2300" i="1" dirty="0">
                <a:solidFill>
                  <a:schemeClr val="bg1"/>
                </a:solidFill>
              </a:rPr>
              <a:t> стану </a:t>
            </a:r>
            <a:r>
              <a:rPr lang="ru-RU" sz="2300" i="1" dirty="0" err="1">
                <a:solidFill>
                  <a:schemeClr val="bg1"/>
                </a:solidFill>
              </a:rPr>
              <a:t>гравітаційної</a:t>
            </a:r>
            <a:r>
              <a:rPr lang="ru-RU" sz="2300" i="1" dirty="0">
                <a:solidFill>
                  <a:schemeClr val="bg1"/>
                </a:solidFill>
              </a:rPr>
              <a:t> </a:t>
            </a:r>
            <a:r>
              <a:rPr lang="ru-RU" sz="2300" i="1" dirty="0" err="1">
                <a:solidFill>
                  <a:schemeClr val="bg1"/>
                </a:solidFill>
              </a:rPr>
              <a:t>рівноваги</a:t>
            </a:r>
            <a:r>
              <a:rPr lang="ru-RU" sz="2300" i="1" dirty="0">
                <a:solidFill>
                  <a:schemeClr val="bg1"/>
                </a:solidFill>
              </a:rPr>
              <a:t> і </a:t>
            </a:r>
            <a:r>
              <a:rPr lang="ru-RU" sz="2300" i="1" dirty="0" err="1">
                <a:solidFill>
                  <a:schemeClr val="bg1"/>
                </a:solidFill>
              </a:rPr>
              <a:t>перетворюється</a:t>
            </a:r>
            <a:r>
              <a:rPr lang="ru-RU" sz="2300" i="1" dirty="0">
                <a:solidFill>
                  <a:schemeClr val="bg1"/>
                </a:solidFill>
              </a:rPr>
              <a:t> на </a:t>
            </a:r>
            <a:r>
              <a:rPr lang="ru-RU" sz="2300" i="1" dirty="0" err="1">
                <a:solidFill>
                  <a:schemeClr val="bg1"/>
                </a:solidFill>
              </a:rPr>
              <a:t>молоду</a:t>
            </a:r>
            <a:r>
              <a:rPr lang="ru-RU" sz="2300" i="1" dirty="0">
                <a:solidFill>
                  <a:schemeClr val="bg1"/>
                </a:solidFill>
              </a:rPr>
              <a:t> зорю, яка </a:t>
            </a:r>
            <a:r>
              <a:rPr lang="ru-RU" sz="2300" i="1" dirty="0" err="1">
                <a:solidFill>
                  <a:schemeClr val="bg1"/>
                </a:solidFill>
              </a:rPr>
              <a:t>відповідно</a:t>
            </a:r>
            <a:r>
              <a:rPr lang="ru-RU" sz="2300" i="1" dirty="0">
                <a:solidFill>
                  <a:schemeClr val="bg1"/>
                </a:solidFill>
              </a:rPr>
              <a:t> до </a:t>
            </a:r>
            <a:r>
              <a:rPr lang="ru-RU" sz="2300" i="1" dirty="0" err="1">
                <a:solidFill>
                  <a:schemeClr val="bg1"/>
                </a:solidFill>
              </a:rPr>
              <a:t>своєї</a:t>
            </a:r>
            <a:r>
              <a:rPr lang="ru-RU" sz="2300" i="1" dirty="0">
                <a:solidFill>
                  <a:schemeClr val="bg1"/>
                </a:solidFill>
              </a:rPr>
              <a:t> </a:t>
            </a:r>
            <a:r>
              <a:rPr lang="ru-RU" sz="2300" i="1" dirty="0" err="1">
                <a:solidFill>
                  <a:schemeClr val="bg1"/>
                </a:solidFill>
              </a:rPr>
              <a:t>маси</a:t>
            </a:r>
            <a:r>
              <a:rPr lang="ru-RU" sz="2300" i="1" dirty="0">
                <a:solidFill>
                  <a:schemeClr val="bg1"/>
                </a:solidFill>
              </a:rPr>
              <a:t> і </a:t>
            </a:r>
            <a:r>
              <a:rPr lang="ru-RU" sz="2300" i="1" dirty="0" err="1">
                <a:solidFill>
                  <a:schemeClr val="bg1"/>
                </a:solidFill>
              </a:rPr>
              <a:t>світності</a:t>
            </a:r>
            <a:r>
              <a:rPr lang="ru-RU" sz="2300" i="1" dirty="0">
                <a:solidFill>
                  <a:schemeClr val="bg1"/>
                </a:solidFill>
              </a:rPr>
              <a:t> </a:t>
            </a:r>
            <a:r>
              <a:rPr lang="ru-RU" sz="2300" i="1" dirty="0" err="1">
                <a:solidFill>
                  <a:schemeClr val="bg1"/>
                </a:solidFill>
              </a:rPr>
              <a:t>займає</a:t>
            </a:r>
            <a:r>
              <a:rPr lang="ru-RU" sz="2300" i="1" dirty="0">
                <a:solidFill>
                  <a:schemeClr val="bg1"/>
                </a:solidFill>
              </a:rPr>
              <a:t> </a:t>
            </a:r>
            <a:r>
              <a:rPr lang="ru-RU" sz="2300" i="1" dirty="0" err="1">
                <a:solidFill>
                  <a:schemeClr val="bg1"/>
                </a:solidFill>
              </a:rPr>
              <a:t>певне</a:t>
            </a:r>
            <a:r>
              <a:rPr lang="ru-RU" sz="2300" i="1" dirty="0">
                <a:solidFill>
                  <a:schemeClr val="bg1"/>
                </a:solidFill>
              </a:rPr>
              <a:t> </a:t>
            </a:r>
            <a:r>
              <a:rPr lang="ru-RU" sz="2300" i="1" dirty="0" err="1">
                <a:solidFill>
                  <a:schemeClr val="bg1"/>
                </a:solidFill>
              </a:rPr>
              <a:t>місце</a:t>
            </a:r>
            <a:r>
              <a:rPr lang="ru-RU" sz="2300" i="1" dirty="0">
                <a:solidFill>
                  <a:schemeClr val="bg1"/>
                </a:solidFill>
              </a:rPr>
              <a:t> на </a:t>
            </a:r>
            <a:r>
              <a:rPr lang="ru-RU" sz="2300" i="1" dirty="0" err="1">
                <a:solidFill>
                  <a:schemeClr val="bg1"/>
                </a:solidFill>
              </a:rPr>
              <a:t>головній</a:t>
            </a:r>
            <a:r>
              <a:rPr lang="ru-RU" sz="2300" i="1" dirty="0">
                <a:solidFill>
                  <a:schemeClr val="bg1"/>
                </a:solidFill>
              </a:rPr>
              <a:t> </a:t>
            </a:r>
            <a:r>
              <a:rPr lang="ru-RU" sz="2300" i="1" dirty="0" err="1">
                <a:solidFill>
                  <a:schemeClr val="bg1"/>
                </a:solidFill>
              </a:rPr>
              <a:t>послідовності</a:t>
            </a:r>
            <a:r>
              <a:rPr lang="ru-RU" sz="2300" i="1" dirty="0">
                <a:solidFill>
                  <a:schemeClr val="bg1"/>
                </a:solidFill>
              </a:rPr>
              <a:t> </a:t>
            </a:r>
            <a:r>
              <a:rPr lang="ru-RU" sz="2300" i="1" dirty="0" err="1">
                <a:solidFill>
                  <a:schemeClr val="bg1"/>
                </a:solidFill>
              </a:rPr>
              <a:t>діаграми</a:t>
            </a:r>
            <a:r>
              <a:rPr lang="ru-RU" sz="2300" i="1" dirty="0">
                <a:solidFill>
                  <a:schemeClr val="bg1"/>
                </a:solidFill>
              </a:rPr>
              <a:t> спектр-</a:t>
            </a:r>
            <a:r>
              <a:rPr lang="ru-RU" sz="2300" i="1" dirty="0" err="1">
                <a:solidFill>
                  <a:schemeClr val="bg1"/>
                </a:solidFill>
              </a:rPr>
              <a:t>світність</a:t>
            </a:r>
            <a:r>
              <a:rPr lang="ru-RU" sz="2300" i="1" dirty="0">
                <a:solidFill>
                  <a:schemeClr val="bg1"/>
                </a:solidFill>
              </a:rPr>
              <a:t>. </a:t>
            </a:r>
          </a:p>
          <a:p>
            <a:r>
              <a:rPr lang="ru-RU" sz="2300" i="1" dirty="0" err="1">
                <a:solidFill>
                  <a:schemeClr val="bg1"/>
                </a:solidFill>
              </a:rPr>
              <a:t>Що</a:t>
            </a:r>
            <a:r>
              <a:rPr lang="ru-RU" sz="2300" i="1" dirty="0">
                <a:solidFill>
                  <a:schemeClr val="bg1"/>
                </a:solidFill>
              </a:rPr>
              <a:t> </a:t>
            </a:r>
            <a:r>
              <a:rPr lang="ru-RU" sz="2300" i="1" dirty="0" err="1">
                <a:solidFill>
                  <a:schemeClr val="bg1"/>
                </a:solidFill>
              </a:rPr>
              <a:t>більша</a:t>
            </a:r>
            <a:r>
              <a:rPr lang="ru-RU" sz="2300" i="1" dirty="0">
                <a:solidFill>
                  <a:schemeClr val="bg1"/>
                </a:solidFill>
              </a:rPr>
              <a:t> </a:t>
            </a:r>
            <a:r>
              <a:rPr lang="ru-RU" sz="2300" i="1" dirty="0" err="1">
                <a:solidFill>
                  <a:schemeClr val="bg1"/>
                </a:solidFill>
              </a:rPr>
              <a:t>маса</a:t>
            </a:r>
            <a:r>
              <a:rPr lang="ru-RU" sz="2300" i="1" dirty="0">
                <a:solidFill>
                  <a:schemeClr val="bg1"/>
                </a:solidFill>
              </a:rPr>
              <a:t> </a:t>
            </a:r>
            <a:r>
              <a:rPr lang="ru-RU" sz="2300" i="1" dirty="0" err="1">
                <a:solidFill>
                  <a:schemeClr val="bg1"/>
                </a:solidFill>
              </a:rPr>
              <a:t>новонародженої</a:t>
            </a:r>
            <a:r>
              <a:rPr lang="ru-RU" sz="2300" i="1" dirty="0">
                <a:solidFill>
                  <a:schemeClr val="bg1"/>
                </a:solidFill>
              </a:rPr>
              <a:t> </a:t>
            </a:r>
            <a:r>
              <a:rPr lang="ru-RU" sz="2300" i="1" dirty="0" err="1">
                <a:solidFill>
                  <a:schemeClr val="bg1"/>
                </a:solidFill>
              </a:rPr>
              <a:t>зорі</a:t>
            </a:r>
            <a:r>
              <a:rPr lang="ru-RU" sz="2300" i="1" dirty="0">
                <a:solidFill>
                  <a:schemeClr val="bg1"/>
                </a:solidFill>
              </a:rPr>
              <a:t>, то </a:t>
            </a:r>
            <a:r>
              <a:rPr lang="ru-RU" sz="2300" i="1" dirty="0" err="1">
                <a:solidFill>
                  <a:schemeClr val="bg1"/>
                </a:solidFill>
              </a:rPr>
              <a:t>вища</a:t>
            </a:r>
            <a:r>
              <a:rPr lang="ru-RU" sz="2300" i="1" dirty="0">
                <a:solidFill>
                  <a:schemeClr val="bg1"/>
                </a:solidFill>
              </a:rPr>
              <a:t> температура в </a:t>
            </a:r>
            <a:r>
              <a:rPr lang="ru-RU" sz="2300" i="1" dirty="0" err="1">
                <a:solidFill>
                  <a:schemeClr val="bg1"/>
                </a:solidFill>
              </a:rPr>
              <a:t>її</a:t>
            </a:r>
            <a:r>
              <a:rPr lang="ru-RU" sz="2300" i="1" dirty="0">
                <a:solidFill>
                  <a:schemeClr val="bg1"/>
                </a:solidFill>
              </a:rPr>
              <a:t> </a:t>
            </a:r>
            <a:r>
              <a:rPr lang="ru-RU" sz="2300" i="1" dirty="0" err="1">
                <a:solidFill>
                  <a:schemeClr val="bg1"/>
                </a:solidFill>
              </a:rPr>
              <a:t>надрах</a:t>
            </a:r>
            <a:r>
              <a:rPr lang="ru-RU" sz="2300" i="1" dirty="0">
                <a:solidFill>
                  <a:schemeClr val="bg1"/>
                </a:solidFill>
              </a:rPr>
              <a:t> (а </a:t>
            </a:r>
            <a:r>
              <a:rPr lang="ru-RU" sz="2300" i="1" dirty="0" err="1">
                <a:solidFill>
                  <a:schemeClr val="bg1"/>
                </a:solidFill>
              </a:rPr>
              <a:t>отже</a:t>
            </a:r>
            <a:r>
              <a:rPr lang="ru-RU" sz="2300" i="1" dirty="0">
                <a:solidFill>
                  <a:schemeClr val="bg1"/>
                </a:solidFill>
              </a:rPr>
              <a:t>, і на </a:t>
            </a:r>
            <a:r>
              <a:rPr lang="ru-RU" sz="2300" i="1" dirty="0" err="1">
                <a:solidFill>
                  <a:schemeClr val="bg1"/>
                </a:solidFill>
              </a:rPr>
              <a:t>поверхні</a:t>
            </a:r>
            <a:r>
              <a:rPr lang="ru-RU" sz="2300" i="1" dirty="0">
                <a:solidFill>
                  <a:schemeClr val="bg1"/>
                </a:solidFill>
              </a:rPr>
              <a:t>), </a:t>
            </a:r>
            <a:r>
              <a:rPr lang="ru-RU" sz="2300" i="1" dirty="0" err="1">
                <a:solidFill>
                  <a:schemeClr val="bg1"/>
                </a:solidFill>
              </a:rPr>
              <a:t>більша</a:t>
            </a:r>
            <a:r>
              <a:rPr lang="ru-RU" sz="2300" i="1" dirty="0">
                <a:solidFill>
                  <a:schemeClr val="bg1"/>
                </a:solidFill>
              </a:rPr>
              <a:t> </a:t>
            </a:r>
            <a:r>
              <a:rPr lang="ru-RU" sz="2300" i="1" dirty="0" err="1">
                <a:solidFill>
                  <a:schemeClr val="bg1"/>
                </a:solidFill>
              </a:rPr>
              <a:t>її</a:t>
            </a:r>
            <a:r>
              <a:rPr lang="ru-RU" sz="2300" i="1" dirty="0">
                <a:solidFill>
                  <a:schemeClr val="bg1"/>
                </a:solidFill>
              </a:rPr>
              <a:t> </a:t>
            </a:r>
            <a:r>
              <a:rPr lang="ru-RU" sz="2300" i="1" dirty="0" err="1">
                <a:solidFill>
                  <a:schemeClr val="bg1"/>
                </a:solidFill>
              </a:rPr>
              <a:t>світність</a:t>
            </a:r>
            <a:r>
              <a:rPr lang="ru-RU" sz="2300" i="1" dirty="0">
                <a:solidFill>
                  <a:schemeClr val="bg1"/>
                </a:solidFill>
              </a:rPr>
              <a:t> і </a:t>
            </a:r>
            <a:r>
              <a:rPr lang="ru-RU" sz="2300" i="1" dirty="0" err="1">
                <a:solidFill>
                  <a:schemeClr val="bg1"/>
                </a:solidFill>
              </a:rPr>
              <a:t>тим</a:t>
            </a:r>
            <a:r>
              <a:rPr lang="ru-RU" sz="2300" i="1" dirty="0">
                <a:solidFill>
                  <a:schemeClr val="bg1"/>
                </a:solidFill>
              </a:rPr>
              <a:t> </a:t>
            </a:r>
            <a:r>
              <a:rPr lang="ru-RU" sz="2300" i="1" dirty="0" err="1">
                <a:solidFill>
                  <a:schemeClr val="bg1"/>
                </a:solidFill>
              </a:rPr>
              <a:t>вище</a:t>
            </a:r>
            <a:r>
              <a:rPr lang="ru-RU" sz="2300" i="1" dirty="0">
                <a:solidFill>
                  <a:schemeClr val="bg1"/>
                </a:solidFill>
              </a:rPr>
              <a:t> вона </a:t>
            </a:r>
            <a:r>
              <a:rPr lang="ru-RU" sz="2300" i="1" dirty="0" err="1">
                <a:solidFill>
                  <a:schemeClr val="bg1"/>
                </a:solidFill>
              </a:rPr>
              <a:t>розташовується</a:t>
            </a:r>
            <a:r>
              <a:rPr lang="ru-RU" sz="2300" i="1" dirty="0">
                <a:solidFill>
                  <a:schemeClr val="bg1"/>
                </a:solidFill>
              </a:rPr>
              <a:t> на </a:t>
            </a:r>
            <a:r>
              <a:rPr lang="ru-RU" sz="2300" i="1" dirty="0" err="1">
                <a:solidFill>
                  <a:schemeClr val="bg1"/>
                </a:solidFill>
              </a:rPr>
              <a:t>головній</a:t>
            </a:r>
            <a:r>
              <a:rPr lang="ru-RU" sz="2300" i="1" dirty="0">
                <a:solidFill>
                  <a:schemeClr val="bg1"/>
                </a:solidFill>
              </a:rPr>
              <a:t> </a:t>
            </a:r>
            <a:r>
              <a:rPr lang="ru-RU" sz="2300" i="1" dirty="0" err="1">
                <a:solidFill>
                  <a:schemeClr val="bg1"/>
                </a:solidFill>
              </a:rPr>
              <a:t>послідовності</a:t>
            </a:r>
            <a:r>
              <a:rPr lang="ru-RU" sz="2300" i="1" dirty="0">
                <a:solidFill>
                  <a:schemeClr val="bg1"/>
                </a:solidFill>
              </a:rPr>
              <a:t>. Зоря </a:t>
            </a:r>
            <a:r>
              <a:rPr lang="ru-RU" sz="2300" i="1" dirty="0" err="1">
                <a:solidFill>
                  <a:schemeClr val="bg1"/>
                </a:solidFill>
              </a:rPr>
              <a:t>перебуває</a:t>
            </a:r>
            <a:r>
              <a:rPr lang="ru-RU" sz="2300" i="1" dirty="0">
                <a:solidFill>
                  <a:schemeClr val="bg1"/>
                </a:solidFill>
              </a:rPr>
              <a:t> на </a:t>
            </a:r>
            <a:r>
              <a:rPr lang="ru-RU" sz="2300" i="1" dirty="0" err="1">
                <a:solidFill>
                  <a:schemeClr val="bg1"/>
                </a:solidFill>
              </a:rPr>
              <a:t>ній</a:t>
            </a:r>
            <a:r>
              <a:rPr lang="ru-RU" sz="2300" i="1" dirty="0">
                <a:solidFill>
                  <a:schemeClr val="bg1"/>
                </a:solidFill>
              </a:rPr>
              <a:t> </a:t>
            </a:r>
            <a:r>
              <a:rPr lang="ru-RU" sz="2300" i="1" dirty="0" err="1">
                <a:solidFill>
                  <a:schemeClr val="bg1"/>
                </a:solidFill>
              </a:rPr>
              <a:t>доти</a:t>
            </a:r>
            <a:r>
              <a:rPr lang="ru-RU" sz="2300" i="1" dirty="0">
                <a:solidFill>
                  <a:schemeClr val="bg1"/>
                </a:solidFill>
              </a:rPr>
              <a:t>, доки весь </a:t>
            </a:r>
            <a:r>
              <a:rPr lang="ru-RU" sz="2300" i="1" dirty="0" err="1">
                <a:solidFill>
                  <a:schemeClr val="bg1"/>
                </a:solidFill>
              </a:rPr>
              <a:t>водень</a:t>
            </a:r>
            <a:r>
              <a:rPr lang="ru-RU" sz="2300" i="1" dirty="0">
                <a:solidFill>
                  <a:schemeClr val="bg1"/>
                </a:solidFill>
              </a:rPr>
              <a:t> у </a:t>
            </a:r>
            <a:r>
              <a:rPr lang="ru-RU" sz="2300" i="1" dirty="0" err="1">
                <a:solidFill>
                  <a:schemeClr val="bg1"/>
                </a:solidFill>
              </a:rPr>
              <a:t>центральних</a:t>
            </a:r>
            <a:r>
              <a:rPr lang="ru-RU" sz="2300" i="1" dirty="0">
                <a:solidFill>
                  <a:schemeClr val="bg1"/>
                </a:solidFill>
              </a:rPr>
              <a:t> </a:t>
            </a:r>
            <a:r>
              <a:rPr lang="ru-RU" sz="2300" i="1" dirty="0" err="1">
                <a:solidFill>
                  <a:schemeClr val="bg1"/>
                </a:solidFill>
              </a:rPr>
              <a:t>її</a:t>
            </a:r>
            <a:r>
              <a:rPr lang="ru-RU" sz="2300" i="1" dirty="0">
                <a:solidFill>
                  <a:schemeClr val="bg1"/>
                </a:solidFill>
              </a:rPr>
              <a:t> </a:t>
            </a:r>
            <a:r>
              <a:rPr lang="ru-RU" sz="2300" i="1" dirty="0" err="1">
                <a:solidFill>
                  <a:schemeClr val="bg1"/>
                </a:solidFill>
              </a:rPr>
              <a:t>частинах</a:t>
            </a:r>
            <a:r>
              <a:rPr lang="ru-RU" sz="2300" i="1" dirty="0">
                <a:solidFill>
                  <a:schemeClr val="bg1"/>
                </a:solidFill>
              </a:rPr>
              <a:t> не </a:t>
            </a:r>
            <a:r>
              <a:rPr lang="ru-RU" sz="2300" i="1" dirty="0" err="1">
                <a:solidFill>
                  <a:schemeClr val="bg1"/>
                </a:solidFill>
              </a:rPr>
              <a:t>перетвориться</a:t>
            </a:r>
            <a:r>
              <a:rPr lang="ru-RU" sz="2300" i="1" dirty="0">
                <a:solidFill>
                  <a:schemeClr val="bg1"/>
                </a:solidFill>
              </a:rPr>
              <a:t> на </a:t>
            </a:r>
            <a:r>
              <a:rPr lang="ru-RU" sz="2300" i="1" dirty="0" err="1">
                <a:solidFill>
                  <a:schemeClr val="bg1"/>
                </a:solidFill>
              </a:rPr>
              <a:t>гелій</a:t>
            </a:r>
            <a:r>
              <a:rPr lang="ru-RU" sz="2300" i="1" dirty="0">
                <a:solidFill>
                  <a:schemeClr val="bg1"/>
                </a:solidFill>
              </a:rPr>
              <a:t> і не </a:t>
            </a:r>
            <a:r>
              <a:rPr lang="ru-RU" sz="2300" i="1" dirty="0" err="1">
                <a:solidFill>
                  <a:schemeClr val="bg1"/>
                </a:solidFill>
              </a:rPr>
              <a:t>утвориться</a:t>
            </a:r>
            <a:r>
              <a:rPr lang="ru-RU" sz="2300" i="1" dirty="0">
                <a:solidFill>
                  <a:schemeClr val="bg1"/>
                </a:solidFill>
              </a:rPr>
              <a:t> </a:t>
            </a:r>
            <a:r>
              <a:rPr lang="ru-RU" sz="2300" i="1" dirty="0" err="1">
                <a:solidFill>
                  <a:schemeClr val="bg1"/>
                </a:solidFill>
              </a:rPr>
              <a:t>гелієве</a:t>
            </a:r>
            <a:r>
              <a:rPr lang="ru-RU" sz="2300" i="1" dirty="0">
                <a:solidFill>
                  <a:schemeClr val="bg1"/>
                </a:solidFill>
              </a:rPr>
              <a:t> ядро. Для </a:t>
            </a:r>
            <a:r>
              <a:rPr lang="ru-RU" sz="2300" i="1" dirty="0" err="1">
                <a:solidFill>
                  <a:schemeClr val="bg1"/>
                </a:solidFill>
              </a:rPr>
              <a:t>Сонця</a:t>
            </a:r>
            <a:r>
              <a:rPr lang="ru-RU" sz="2300" i="1" dirty="0">
                <a:solidFill>
                  <a:schemeClr val="bg1"/>
                </a:solidFill>
              </a:rPr>
              <a:t> </a:t>
            </a:r>
            <a:r>
              <a:rPr lang="ru-RU" sz="2300" i="1" dirty="0" err="1">
                <a:solidFill>
                  <a:schemeClr val="bg1"/>
                </a:solidFill>
              </a:rPr>
              <a:t>цей</a:t>
            </a:r>
            <a:r>
              <a:rPr lang="ru-RU" sz="2300" i="1" dirty="0">
                <a:solidFill>
                  <a:schemeClr val="bg1"/>
                </a:solidFill>
              </a:rPr>
              <a:t> </a:t>
            </a:r>
            <a:r>
              <a:rPr lang="ru-RU" sz="2300" i="1" dirty="0" err="1">
                <a:solidFill>
                  <a:schemeClr val="bg1"/>
                </a:solidFill>
              </a:rPr>
              <a:t>процес</a:t>
            </a:r>
            <a:r>
              <a:rPr lang="ru-RU" sz="2300" i="1" dirty="0">
                <a:solidFill>
                  <a:schemeClr val="bg1"/>
                </a:solidFill>
              </a:rPr>
              <a:t> </a:t>
            </a:r>
            <a:r>
              <a:rPr lang="ru-RU" sz="2300" i="1" dirty="0" err="1">
                <a:solidFill>
                  <a:schemeClr val="bg1"/>
                </a:solidFill>
              </a:rPr>
              <a:t>триває</a:t>
            </a:r>
            <a:r>
              <a:rPr lang="ru-RU" sz="2300" i="1" dirty="0">
                <a:solidFill>
                  <a:schemeClr val="bg1"/>
                </a:solidFill>
              </a:rPr>
              <a:t> 10 млрд. </a:t>
            </a:r>
            <a:r>
              <a:rPr lang="ru-RU" sz="2300" i="1" dirty="0" err="1" smtClean="0">
                <a:solidFill>
                  <a:schemeClr val="bg1"/>
                </a:solidFill>
              </a:rPr>
              <a:t>років</a:t>
            </a:r>
            <a:r>
              <a:rPr lang="ru-RU" sz="2300" i="1" dirty="0" smtClean="0">
                <a:solidFill>
                  <a:schemeClr val="bg1"/>
                </a:solidFill>
              </a:rPr>
              <a:t>.</a:t>
            </a:r>
            <a:endParaRPr lang="ru-RU" sz="23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11096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>
        <p:blinds dir="vert"/>
        <p:sndAc>
          <p:stSnd>
            <p:snd r:embed="rId2" name="chimes.wav"/>
          </p:stSnd>
        </p:sndAc>
      </p:transition>
    </mc:Choice>
    <mc:Fallback>
      <p:transition spd="slow">
        <p:blinds dir="vert"/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-315416"/>
            <a:ext cx="8424936" cy="4298032"/>
          </a:xfrm>
        </p:spPr>
        <p:txBody>
          <a:bodyPr>
            <a:noAutofit/>
          </a:bodyPr>
          <a:lstStyle/>
          <a:p>
            <a:endParaRPr lang="ru-RU" sz="2800" i="1" dirty="0">
              <a:solidFill>
                <a:schemeClr val="bg1"/>
              </a:solidFill>
            </a:endParaRPr>
          </a:p>
          <a:p>
            <a:r>
              <a:rPr lang="ru-RU" sz="2800" i="1" dirty="0" err="1">
                <a:solidFill>
                  <a:schemeClr val="bg1"/>
                </a:solidFill>
              </a:rPr>
              <a:t>Наприклад</a:t>
            </a:r>
            <a:r>
              <a:rPr lang="ru-RU" sz="2800" i="1" dirty="0">
                <a:solidFill>
                  <a:schemeClr val="bg1"/>
                </a:solidFill>
              </a:rPr>
              <a:t>, для </a:t>
            </a:r>
            <a:r>
              <a:rPr lang="ru-RU" sz="2800" i="1" dirty="0" err="1">
                <a:solidFill>
                  <a:schemeClr val="bg1"/>
                </a:solidFill>
              </a:rPr>
              <a:t>блакитного</a:t>
            </a:r>
            <a:r>
              <a:rPr lang="ru-RU" sz="2800" i="1" dirty="0">
                <a:solidFill>
                  <a:schemeClr val="bg1"/>
                </a:solidFill>
              </a:rPr>
              <a:t> </a:t>
            </a:r>
            <a:r>
              <a:rPr lang="ru-RU" sz="2800" i="1" dirty="0" err="1">
                <a:solidFill>
                  <a:schemeClr val="bg1"/>
                </a:solidFill>
              </a:rPr>
              <a:t>гіганта</a:t>
            </a:r>
            <a:r>
              <a:rPr lang="ru-RU" sz="2800" i="1" dirty="0">
                <a:solidFill>
                  <a:schemeClr val="bg1"/>
                </a:solidFill>
              </a:rPr>
              <a:t> з </a:t>
            </a:r>
            <a:r>
              <a:rPr lang="ru-RU" sz="2800" i="1" dirty="0" err="1">
                <a:solidFill>
                  <a:schemeClr val="bg1"/>
                </a:solidFill>
              </a:rPr>
              <a:t>масою</a:t>
            </a:r>
            <a:r>
              <a:rPr lang="ru-RU" sz="2800" i="1" dirty="0">
                <a:solidFill>
                  <a:schemeClr val="bg1"/>
                </a:solidFill>
              </a:rPr>
              <a:t> в 17 </a:t>
            </a:r>
            <a:r>
              <a:rPr lang="ru-RU" sz="2800" i="1" dirty="0" err="1">
                <a:solidFill>
                  <a:schemeClr val="bg1"/>
                </a:solidFill>
              </a:rPr>
              <a:t>разів</a:t>
            </a:r>
            <a:r>
              <a:rPr lang="ru-RU" sz="2800" i="1" dirty="0">
                <a:solidFill>
                  <a:schemeClr val="bg1"/>
                </a:solidFill>
              </a:rPr>
              <a:t> </a:t>
            </a:r>
            <a:r>
              <a:rPr lang="ru-RU" sz="2800" i="1" dirty="0" err="1">
                <a:solidFill>
                  <a:schemeClr val="bg1"/>
                </a:solidFill>
              </a:rPr>
              <a:t>більшою</a:t>
            </a:r>
            <a:r>
              <a:rPr lang="ru-RU" sz="2800" i="1" dirty="0">
                <a:solidFill>
                  <a:schemeClr val="bg1"/>
                </a:solidFill>
              </a:rPr>
              <a:t> за со-</a:t>
            </a:r>
            <a:r>
              <a:rPr lang="ru-RU" sz="2800" i="1" dirty="0" err="1">
                <a:solidFill>
                  <a:schemeClr val="bg1"/>
                </a:solidFill>
              </a:rPr>
              <a:t>нячну</a:t>
            </a:r>
            <a:r>
              <a:rPr lang="ru-RU" sz="2800" i="1" dirty="0">
                <a:solidFill>
                  <a:schemeClr val="bg1"/>
                </a:solidFill>
              </a:rPr>
              <a:t> і температурою на </a:t>
            </a:r>
            <a:r>
              <a:rPr lang="ru-RU" sz="2800" i="1" dirty="0" err="1">
                <a:solidFill>
                  <a:schemeClr val="bg1"/>
                </a:solidFill>
              </a:rPr>
              <a:t>поверхні</a:t>
            </a:r>
            <a:r>
              <a:rPr lang="ru-RU" sz="2800" i="1" dirty="0">
                <a:solidFill>
                  <a:schemeClr val="bg1"/>
                </a:solidFill>
              </a:rPr>
              <a:t> 28 000 К час </a:t>
            </a:r>
            <a:r>
              <a:rPr lang="ru-RU" sz="2800" i="1" dirty="0" err="1">
                <a:solidFill>
                  <a:schemeClr val="bg1"/>
                </a:solidFill>
              </a:rPr>
              <a:t>перебування</a:t>
            </a:r>
            <a:r>
              <a:rPr lang="ru-RU" sz="2800" i="1" dirty="0">
                <a:solidFill>
                  <a:schemeClr val="bg1"/>
                </a:solidFill>
              </a:rPr>
              <a:t> на </a:t>
            </a:r>
            <a:r>
              <a:rPr lang="ru-RU" sz="2800" i="1" dirty="0" err="1">
                <a:solidFill>
                  <a:schemeClr val="bg1"/>
                </a:solidFill>
              </a:rPr>
              <a:t>головній</a:t>
            </a:r>
            <a:r>
              <a:rPr lang="ru-RU" sz="2800" i="1" dirty="0">
                <a:solidFill>
                  <a:schemeClr val="bg1"/>
                </a:solidFill>
              </a:rPr>
              <a:t> </a:t>
            </a:r>
            <a:r>
              <a:rPr lang="ru-RU" sz="2800" i="1" dirty="0" err="1">
                <a:solidFill>
                  <a:schemeClr val="bg1"/>
                </a:solidFill>
              </a:rPr>
              <a:t>послідовності</a:t>
            </a:r>
            <a:r>
              <a:rPr lang="ru-RU" sz="2800" i="1" dirty="0">
                <a:solidFill>
                  <a:schemeClr val="bg1"/>
                </a:solidFill>
              </a:rPr>
              <a:t> </a:t>
            </a:r>
            <a:r>
              <a:rPr lang="ru-RU" sz="2800" i="1" dirty="0" err="1">
                <a:solidFill>
                  <a:schemeClr val="bg1"/>
                </a:solidFill>
              </a:rPr>
              <a:t>дорівнює</a:t>
            </a:r>
            <a:r>
              <a:rPr lang="ru-RU" sz="2800" i="1" dirty="0">
                <a:solidFill>
                  <a:schemeClr val="bg1"/>
                </a:solidFill>
              </a:rPr>
              <a:t> 8 млн. </a:t>
            </a:r>
            <a:r>
              <a:rPr lang="ru-RU" sz="2800" i="1" dirty="0" err="1">
                <a:solidFill>
                  <a:schemeClr val="bg1"/>
                </a:solidFill>
              </a:rPr>
              <a:t>років</a:t>
            </a:r>
            <a:r>
              <a:rPr lang="ru-RU" sz="2800" i="1" dirty="0">
                <a:solidFill>
                  <a:schemeClr val="bg1"/>
                </a:solidFill>
              </a:rPr>
              <a:t>, а для </a:t>
            </a:r>
            <a:r>
              <a:rPr lang="ru-RU" sz="2800" i="1" dirty="0" err="1">
                <a:solidFill>
                  <a:schemeClr val="bg1"/>
                </a:solidFill>
              </a:rPr>
              <a:t>червоного</a:t>
            </a:r>
            <a:r>
              <a:rPr lang="ru-RU" sz="2800" i="1" dirty="0">
                <a:solidFill>
                  <a:schemeClr val="bg1"/>
                </a:solidFill>
              </a:rPr>
              <a:t> карлика з </a:t>
            </a:r>
            <a:r>
              <a:rPr lang="ru-RU" sz="2800" i="1" dirty="0" err="1">
                <a:solidFill>
                  <a:schemeClr val="bg1"/>
                </a:solidFill>
              </a:rPr>
              <a:t>масою</a:t>
            </a:r>
            <a:r>
              <a:rPr lang="ru-RU" sz="2800" i="1" dirty="0">
                <a:solidFill>
                  <a:schemeClr val="bg1"/>
                </a:solidFill>
              </a:rPr>
              <a:t> 0,5 </a:t>
            </a:r>
            <a:r>
              <a:rPr lang="ru-RU" sz="2800" i="1" dirty="0" err="1">
                <a:solidFill>
                  <a:schemeClr val="bg1"/>
                </a:solidFill>
              </a:rPr>
              <a:t>сонячної</a:t>
            </a:r>
            <a:r>
              <a:rPr lang="ru-RU" sz="2800" i="1" dirty="0">
                <a:solidFill>
                  <a:schemeClr val="bg1"/>
                </a:solidFill>
              </a:rPr>
              <a:t> і температурою </a:t>
            </a:r>
            <a:r>
              <a:rPr lang="ru-RU" sz="2800" i="1" dirty="0" err="1">
                <a:solidFill>
                  <a:schemeClr val="bg1"/>
                </a:solidFill>
              </a:rPr>
              <a:t>поверхні</a:t>
            </a:r>
            <a:r>
              <a:rPr lang="ru-RU" sz="2800" i="1" dirty="0">
                <a:solidFill>
                  <a:schemeClr val="bg1"/>
                </a:solidFill>
              </a:rPr>
              <a:t> 3 000 К - 80 млрд. </a:t>
            </a:r>
            <a:r>
              <a:rPr lang="ru-RU" sz="2800" i="1" dirty="0" err="1">
                <a:solidFill>
                  <a:schemeClr val="bg1"/>
                </a:solidFill>
              </a:rPr>
              <a:t>років</a:t>
            </a:r>
            <a:r>
              <a:rPr lang="ru-RU" sz="2800" i="1" dirty="0">
                <a:solidFill>
                  <a:schemeClr val="bg1"/>
                </a:solidFill>
              </a:rPr>
              <a:t>.</a:t>
            </a:r>
          </a:p>
          <a:p>
            <a:r>
              <a:rPr lang="ru-RU" sz="2800" i="1" dirty="0">
                <a:solidFill>
                  <a:schemeClr val="bg1"/>
                </a:solidFill>
              </a:rPr>
              <a:t>Таким чином, на </a:t>
            </a:r>
            <a:r>
              <a:rPr lang="ru-RU" sz="2800" i="1" dirty="0" err="1">
                <a:solidFill>
                  <a:schemeClr val="bg1"/>
                </a:solidFill>
              </a:rPr>
              <a:t>головній</a:t>
            </a:r>
            <a:r>
              <a:rPr lang="ru-RU" sz="2800" i="1" dirty="0">
                <a:solidFill>
                  <a:schemeClr val="bg1"/>
                </a:solidFill>
              </a:rPr>
              <a:t> </a:t>
            </a:r>
            <a:r>
              <a:rPr lang="ru-RU" sz="2800" i="1" dirty="0" err="1">
                <a:solidFill>
                  <a:schemeClr val="bg1"/>
                </a:solidFill>
              </a:rPr>
              <a:t>послідовності</a:t>
            </a:r>
            <a:r>
              <a:rPr lang="ru-RU" sz="2800" i="1" dirty="0">
                <a:solidFill>
                  <a:schemeClr val="bg1"/>
                </a:solidFill>
              </a:rPr>
              <a:t> зоря проводить </a:t>
            </a:r>
            <a:r>
              <a:rPr lang="ru-RU" sz="2800" i="1" dirty="0" err="1">
                <a:solidFill>
                  <a:schemeClr val="bg1"/>
                </a:solidFill>
              </a:rPr>
              <a:t>основну</a:t>
            </a:r>
            <a:r>
              <a:rPr lang="ru-RU" sz="2800" i="1" dirty="0">
                <a:solidFill>
                  <a:schemeClr val="bg1"/>
                </a:solidFill>
              </a:rPr>
              <a:t> </a:t>
            </a:r>
            <a:r>
              <a:rPr lang="ru-RU" sz="2800" i="1" dirty="0" err="1">
                <a:solidFill>
                  <a:schemeClr val="bg1"/>
                </a:solidFill>
              </a:rPr>
              <a:t>ча-стину</a:t>
            </a:r>
            <a:r>
              <a:rPr lang="ru-RU" sz="2800" i="1" dirty="0">
                <a:solidFill>
                  <a:schemeClr val="bg1"/>
                </a:solidFill>
              </a:rPr>
              <a:t> </a:t>
            </a:r>
            <a:r>
              <a:rPr lang="ru-RU" sz="2800" i="1" dirty="0" err="1">
                <a:solidFill>
                  <a:schemeClr val="bg1"/>
                </a:solidFill>
              </a:rPr>
              <a:t>свого</a:t>
            </a:r>
            <a:r>
              <a:rPr lang="ru-RU" sz="2800" i="1" dirty="0">
                <a:solidFill>
                  <a:schemeClr val="bg1"/>
                </a:solidFill>
              </a:rPr>
              <a:t> "</a:t>
            </a:r>
            <a:r>
              <a:rPr lang="ru-RU" sz="2800" i="1" dirty="0" err="1">
                <a:solidFill>
                  <a:schemeClr val="bg1"/>
                </a:solidFill>
              </a:rPr>
              <a:t>життя</a:t>
            </a:r>
            <a:r>
              <a:rPr lang="ru-RU" sz="2800" i="1" dirty="0">
                <a:solidFill>
                  <a:schemeClr val="bg1"/>
                </a:solidFill>
              </a:rPr>
              <a:t>", строк </a:t>
            </a:r>
            <a:r>
              <a:rPr lang="ru-RU" sz="2800" i="1" dirty="0" err="1">
                <a:solidFill>
                  <a:schemeClr val="bg1"/>
                </a:solidFill>
              </a:rPr>
              <a:t>якого</a:t>
            </a:r>
            <a:r>
              <a:rPr lang="ru-RU" sz="2800" i="1" dirty="0">
                <a:solidFill>
                  <a:schemeClr val="bg1"/>
                </a:solidFill>
              </a:rPr>
              <a:t> </a:t>
            </a:r>
            <a:r>
              <a:rPr lang="ru-RU" sz="2800" i="1" dirty="0" err="1">
                <a:solidFill>
                  <a:schemeClr val="bg1"/>
                </a:solidFill>
              </a:rPr>
              <a:t>визначається</a:t>
            </a:r>
            <a:r>
              <a:rPr lang="ru-RU" sz="2800" i="1" dirty="0">
                <a:solidFill>
                  <a:schemeClr val="bg1"/>
                </a:solidFill>
              </a:rPr>
              <a:t> </a:t>
            </a:r>
            <a:r>
              <a:rPr lang="ru-RU" sz="2800" i="1" dirty="0" err="1">
                <a:solidFill>
                  <a:schemeClr val="bg1"/>
                </a:solidFill>
              </a:rPr>
              <a:t>її</a:t>
            </a:r>
            <a:r>
              <a:rPr lang="ru-RU" sz="2800" i="1" dirty="0">
                <a:solidFill>
                  <a:schemeClr val="bg1"/>
                </a:solidFill>
              </a:rPr>
              <a:t> початковою </a:t>
            </a:r>
            <a:r>
              <a:rPr lang="ru-RU" sz="2800" i="1" dirty="0" err="1">
                <a:solidFill>
                  <a:schemeClr val="bg1"/>
                </a:solidFill>
              </a:rPr>
              <a:t>масою</a:t>
            </a:r>
            <a:r>
              <a:rPr lang="ru-RU" sz="2800" i="1" dirty="0">
                <a:solidFill>
                  <a:schemeClr val="bg1"/>
                </a:solidFill>
              </a:rPr>
              <a:t>. </a:t>
            </a:r>
            <a:r>
              <a:rPr lang="ru-RU" sz="2800" i="1" dirty="0" err="1">
                <a:solidFill>
                  <a:schemeClr val="bg1"/>
                </a:solidFill>
              </a:rPr>
              <a:t>Масивна</a:t>
            </a:r>
            <a:r>
              <a:rPr lang="ru-RU" sz="2800" i="1" dirty="0">
                <a:solidFill>
                  <a:schemeClr val="bg1"/>
                </a:solidFill>
              </a:rPr>
              <a:t> </a:t>
            </a:r>
            <a:r>
              <a:rPr lang="ru-RU" sz="2800" i="1" dirty="0" err="1">
                <a:solidFill>
                  <a:schemeClr val="bg1"/>
                </a:solidFill>
              </a:rPr>
              <a:t>блакитна</a:t>
            </a:r>
            <a:r>
              <a:rPr lang="ru-RU" sz="2800" i="1" dirty="0">
                <a:solidFill>
                  <a:schemeClr val="bg1"/>
                </a:solidFill>
              </a:rPr>
              <a:t> зоря з великими запасами </a:t>
            </a:r>
            <a:r>
              <a:rPr lang="ru-RU" sz="2800" i="1" dirty="0" err="1">
                <a:solidFill>
                  <a:schemeClr val="bg1"/>
                </a:solidFill>
              </a:rPr>
              <a:t>водневого</a:t>
            </a:r>
            <a:r>
              <a:rPr lang="ru-RU" sz="2800" i="1" dirty="0">
                <a:solidFill>
                  <a:schemeClr val="bg1"/>
                </a:solidFill>
              </a:rPr>
              <a:t> </a:t>
            </a:r>
            <a:r>
              <a:rPr lang="ru-RU" sz="2800" i="1" dirty="0" err="1">
                <a:solidFill>
                  <a:schemeClr val="bg1"/>
                </a:solidFill>
              </a:rPr>
              <a:t>палива</a:t>
            </a:r>
            <a:r>
              <a:rPr lang="ru-RU" sz="2800" i="1" dirty="0">
                <a:solidFill>
                  <a:schemeClr val="bg1"/>
                </a:solidFill>
              </a:rPr>
              <a:t> </a:t>
            </a:r>
            <a:r>
              <a:rPr lang="ru-RU" sz="2800" i="1" dirty="0" err="1">
                <a:solidFill>
                  <a:schemeClr val="bg1"/>
                </a:solidFill>
              </a:rPr>
              <a:t>живе</a:t>
            </a:r>
            <a:r>
              <a:rPr lang="ru-RU" sz="2800" i="1" dirty="0">
                <a:solidFill>
                  <a:schemeClr val="bg1"/>
                </a:solidFill>
              </a:rPr>
              <a:t> </a:t>
            </a:r>
            <a:r>
              <a:rPr lang="ru-RU" sz="2800" i="1" dirty="0" smtClean="0">
                <a:solidFill>
                  <a:schemeClr val="bg1"/>
                </a:solidFill>
              </a:rPr>
              <a:t>на </a:t>
            </a:r>
            <a:r>
              <a:rPr lang="ru-RU" sz="2800" i="1" dirty="0" err="1">
                <a:solidFill>
                  <a:schemeClr val="bg1"/>
                </a:solidFill>
              </a:rPr>
              <a:t>багато</a:t>
            </a:r>
            <a:r>
              <a:rPr lang="ru-RU" sz="2800" i="1" dirty="0">
                <a:solidFill>
                  <a:schemeClr val="bg1"/>
                </a:solidFill>
              </a:rPr>
              <a:t> </a:t>
            </a:r>
            <a:r>
              <a:rPr lang="ru-RU" sz="2800" i="1" dirty="0" err="1">
                <a:solidFill>
                  <a:schemeClr val="bg1"/>
                </a:solidFill>
              </a:rPr>
              <a:t>менше</a:t>
            </a:r>
            <a:r>
              <a:rPr lang="ru-RU" sz="2800" i="1" dirty="0">
                <a:solidFill>
                  <a:schemeClr val="bg1"/>
                </a:solidFill>
              </a:rPr>
              <a:t> часу, </a:t>
            </a:r>
            <a:r>
              <a:rPr lang="ru-RU" sz="2800" i="1" dirty="0" err="1">
                <a:solidFill>
                  <a:schemeClr val="bg1"/>
                </a:solidFill>
              </a:rPr>
              <a:t>ніж</a:t>
            </a:r>
            <a:r>
              <a:rPr lang="ru-RU" sz="2800" i="1" dirty="0">
                <a:solidFill>
                  <a:schemeClr val="bg1"/>
                </a:solidFill>
              </a:rPr>
              <a:t> маленький </a:t>
            </a:r>
            <a:r>
              <a:rPr lang="ru-RU" sz="2800" i="1" dirty="0" err="1">
                <a:solidFill>
                  <a:schemeClr val="bg1"/>
                </a:solidFill>
              </a:rPr>
              <a:t>червоний</a:t>
            </a:r>
            <a:r>
              <a:rPr lang="ru-RU" sz="2800" i="1" dirty="0">
                <a:solidFill>
                  <a:schemeClr val="bg1"/>
                </a:solidFill>
              </a:rPr>
              <a:t> карлик з </a:t>
            </a:r>
            <a:r>
              <a:rPr lang="ru-RU" sz="2800" i="1" dirty="0" err="1">
                <a:solidFill>
                  <a:schemeClr val="bg1"/>
                </a:solidFill>
              </a:rPr>
              <a:t>його</a:t>
            </a:r>
            <a:r>
              <a:rPr lang="ru-RU" sz="2800" i="1" dirty="0">
                <a:solidFill>
                  <a:schemeClr val="bg1"/>
                </a:solidFill>
              </a:rPr>
              <a:t> </a:t>
            </a:r>
            <a:r>
              <a:rPr lang="ru-RU" sz="2800" i="1" dirty="0" err="1">
                <a:solidFill>
                  <a:schemeClr val="bg1"/>
                </a:solidFill>
              </a:rPr>
              <a:t>мізерними</a:t>
            </a:r>
            <a:r>
              <a:rPr lang="ru-RU" sz="2800" i="1" dirty="0">
                <a:solidFill>
                  <a:schemeClr val="bg1"/>
                </a:solidFill>
              </a:rPr>
              <a:t> запасами. </a:t>
            </a:r>
            <a:r>
              <a:rPr lang="ru-RU" sz="2800" i="1" dirty="0" err="1">
                <a:solidFill>
                  <a:schemeClr val="bg1"/>
                </a:solidFill>
              </a:rPr>
              <a:t>Адже</a:t>
            </a:r>
            <a:r>
              <a:rPr lang="ru-RU" sz="2800" i="1" dirty="0">
                <a:solidFill>
                  <a:schemeClr val="bg1"/>
                </a:solidFill>
              </a:rPr>
              <a:t> </a:t>
            </a:r>
            <a:r>
              <a:rPr lang="ru-RU" sz="2800" i="1" dirty="0" err="1">
                <a:solidFill>
                  <a:schemeClr val="bg1"/>
                </a:solidFill>
              </a:rPr>
              <a:t>інтенсивність</a:t>
            </a:r>
            <a:r>
              <a:rPr lang="ru-RU" sz="2800" i="1" dirty="0">
                <a:solidFill>
                  <a:schemeClr val="bg1"/>
                </a:solidFill>
              </a:rPr>
              <a:t> </a:t>
            </a:r>
            <a:r>
              <a:rPr lang="ru-RU" sz="2800" i="1" dirty="0" err="1">
                <a:solidFill>
                  <a:schemeClr val="bg1"/>
                </a:solidFill>
              </a:rPr>
              <a:t>термоядерних</a:t>
            </a:r>
            <a:r>
              <a:rPr lang="ru-RU" sz="2800" i="1" dirty="0">
                <a:solidFill>
                  <a:schemeClr val="bg1"/>
                </a:solidFill>
              </a:rPr>
              <a:t> </a:t>
            </a:r>
            <a:r>
              <a:rPr lang="ru-RU" sz="2800" i="1" dirty="0" err="1">
                <a:solidFill>
                  <a:schemeClr val="bg1"/>
                </a:solidFill>
              </a:rPr>
              <a:t>реакцій</a:t>
            </a:r>
            <a:r>
              <a:rPr lang="ru-RU" sz="2800" i="1" dirty="0">
                <a:solidFill>
                  <a:schemeClr val="bg1"/>
                </a:solidFill>
              </a:rPr>
              <a:t> у </a:t>
            </a:r>
            <a:r>
              <a:rPr lang="ru-RU" sz="2800" i="1" dirty="0" err="1">
                <a:solidFill>
                  <a:schemeClr val="bg1"/>
                </a:solidFill>
              </a:rPr>
              <a:t>надрах</a:t>
            </a:r>
            <a:r>
              <a:rPr lang="ru-RU" sz="2800" i="1" dirty="0">
                <a:solidFill>
                  <a:schemeClr val="bg1"/>
                </a:solidFill>
              </a:rPr>
              <a:t> </a:t>
            </a:r>
            <a:r>
              <a:rPr lang="ru-RU" sz="2800" i="1" dirty="0" err="1">
                <a:solidFill>
                  <a:schemeClr val="bg1"/>
                </a:solidFill>
              </a:rPr>
              <a:t>масивної</a:t>
            </a:r>
            <a:r>
              <a:rPr lang="ru-RU" sz="2800" i="1" dirty="0">
                <a:solidFill>
                  <a:schemeClr val="bg1"/>
                </a:solidFill>
              </a:rPr>
              <a:t> </a:t>
            </a:r>
            <a:r>
              <a:rPr lang="ru-RU" sz="2800" i="1" dirty="0" err="1">
                <a:solidFill>
                  <a:schemeClr val="bg1"/>
                </a:solidFill>
              </a:rPr>
              <a:t>зорі</a:t>
            </a:r>
            <a:r>
              <a:rPr lang="ru-RU" sz="2800" i="1" dirty="0">
                <a:solidFill>
                  <a:schemeClr val="bg1"/>
                </a:solidFill>
              </a:rPr>
              <a:t> </a:t>
            </a:r>
            <a:r>
              <a:rPr lang="ru-RU" sz="2800" i="1" dirty="0" err="1">
                <a:solidFill>
                  <a:schemeClr val="bg1"/>
                </a:solidFill>
              </a:rPr>
              <a:t>набагато</a:t>
            </a:r>
            <a:r>
              <a:rPr lang="ru-RU" sz="2800" i="1" dirty="0">
                <a:solidFill>
                  <a:schemeClr val="bg1"/>
                </a:solidFill>
              </a:rPr>
              <a:t> </a:t>
            </a:r>
            <a:r>
              <a:rPr lang="ru-RU" sz="2800" i="1" dirty="0" err="1">
                <a:solidFill>
                  <a:schemeClr val="bg1"/>
                </a:solidFill>
              </a:rPr>
              <a:t>вища</a:t>
            </a:r>
            <a:r>
              <a:rPr lang="ru-RU" sz="2800" i="1" dirty="0">
                <a:solidFill>
                  <a:schemeClr val="bg1"/>
                </a:solidFill>
              </a:rPr>
              <a:t>, </a:t>
            </a:r>
            <a:r>
              <a:rPr lang="ru-RU" sz="2800" i="1" dirty="0" err="1">
                <a:solidFill>
                  <a:schemeClr val="bg1"/>
                </a:solidFill>
              </a:rPr>
              <a:t>ніж</a:t>
            </a:r>
            <a:r>
              <a:rPr lang="ru-RU" sz="2800" i="1" dirty="0">
                <a:solidFill>
                  <a:schemeClr val="bg1"/>
                </a:solidFill>
              </a:rPr>
              <a:t> у холодного </a:t>
            </a:r>
            <a:r>
              <a:rPr lang="ru-RU" sz="2800" i="1" dirty="0" err="1">
                <a:solidFill>
                  <a:schemeClr val="bg1"/>
                </a:solidFill>
              </a:rPr>
              <a:t>червоного</a:t>
            </a:r>
            <a:r>
              <a:rPr lang="ru-RU" sz="2800" i="1" dirty="0">
                <a:solidFill>
                  <a:schemeClr val="bg1"/>
                </a:solidFill>
              </a:rPr>
              <a:t> карлика.</a:t>
            </a:r>
          </a:p>
        </p:txBody>
      </p:sp>
    </p:spTree>
    <p:extLst>
      <p:ext uri="{BB962C8B-B14F-4D97-AF65-F5344CB8AC3E}">
        <p14:creationId xmlns:p14="http://schemas.microsoft.com/office/powerpoint/2010/main" val="10241267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>
        <p:blinds dir="vert"/>
        <p:sndAc>
          <p:stSnd>
            <p:snd r:embed="rId2" name="chimes.wav"/>
          </p:stSnd>
        </p:sndAc>
      </p:transition>
    </mc:Choice>
    <mc:Fallback>
      <p:transition spd="slow">
        <p:blinds dir="vert"/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-99392"/>
            <a:ext cx="8640960" cy="1752600"/>
          </a:xfrm>
        </p:spPr>
        <p:txBody>
          <a:bodyPr>
            <a:noAutofit/>
          </a:bodyPr>
          <a:lstStyle/>
          <a:p>
            <a:r>
              <a:rPr lang="ru-RU" sz="2400" b="1" i="1" dirty="0">
                <a:solidFill>
                  <a:schemeClr val="bg1"/>
                </a:solidFill>
              </a:rPr>
              <a:t/>
            </a:r>
            <a:br>
              <a:rPr lang="ru-RU" sz="2400" b="1" i="1" dirty="0">
                <a:solidFill>
                  <a:schemeClr val="bg1"/>
                </a:solidFill>
              </a:rPr>
            </a:br>
            <a:r>
              <a:rPr lang="ru-RU" sz="2400" b="1" i="1" dirty="0">
                <a:solidFill>
                  <a:schemeClr val="bg1"/>
                </a:solidFill>
              </a:rPr>
              <a:t>2. </a:t>
            </a:r>
            <a:r>
              <a:rPr lang="ru-RU" sz="2400" b="1" i="1" dirty="0" err="1">
                <a:solidFill>
                  <a:schemeClr val="bg1"/>
                </a:solidFill>
              </a:rPr>
              <a:t>Відхід</a:t>
            </a:r>
            <a:r>
              <a:rPr lang="ru-RU" sz="2400" b="1" i="1" dirty="0">
                <a:solidFill>
                  <a:schemeClr val="bg1"/>
                </a:solidFill>
              </a:rPr>
              <a:t> </a:t>
            </a:r>
            <a:r>
              <a:rPr lang="ru-RU" sz="2400" b="1" i="1" dirty="0" err="1">
                <a:solidFill>
                  <a:schemeClr val="bg1"/>
                </a:solidFill>
              </a:rPr>
              <a:t>зорі</a:t>
            </a:r>
            <a:r>
              <a:rPr lang="ru-RU" sz="2400" b="1" i="1" dirty="0">
                <a:solidFill>
                  <a:schemeClr val="bg1"/>
                </a:solidFill>
              </a:rPr>
              <a:t> </a:t>
            </a:r>
            <a:r>
              <a:rPr lang="ru-RU" sz="2400" b="1" i="1" dirty="0" err="1">
                <a:solidFill>
                  <a:schemeClr val="bg1"/>
                </a:solidFill>
              </a:rPr>
              <a:t>від</a:t>
            </a:r>
            <a:r>
              <a:rPr lang="ru-RU" sz="2400" b="1" i="1" dirty="0">
                <a:solidFill>
                  <a:schemeClr val="bg1"/>
                </a:solidFill>
              </a:rPr>
              <a:t> </a:t>
            </a:r>
            <a:r>
              <a:rPr lang="ru-RU" sz="2400" b="1" i="1" dirty="0" err="1">
                <a:solidFill>
                  <a:schemeClr val="bg1"/>
                </a:solidFill>
              </a:rPr>
              <a:t>головної</a:t>
            </a:r>
            <a:r>
              <a:rPr lang="ru-RU" sz="2400" b="1" i="1" dirty="0">
                <a:solidFill>
                  <a:schemeClr val="bg1"/>
                </a:solidFill>
              </a:rPr>
              <a:t> </a:t>
            </a:r>
            <a:r>
              <a:rPr lang="ru-RU" sz="2400" b="1" i="1" dirty="0" err="1">
                <a:solidFill>
                  <a:schemeClr val="bg1"/>
                </a:solidFill>
              </a:rPr>
              <a:t>послідовності</a:t>
            </a:r>
            <a:r>
              <a:rPr lang="ru-RU" sz="2400" b="1" i="1" dirty="0">
                <a:solidFill>
                  <a:schemeClr val="bg1"/>
                </a:solidFill>
              </a:rPr>
              <a:t>. </a:t>
            </a:r>
            <a:r>
              <a:rPr lang="ru-RU" sz="2400" i="1" dirty="0">
                <a:solidFill>
                  <a:schemeClr val="bg1"/>
                </a:solidFill>
              </a:rPr>
              <a:t>Як</a:t>
            </a:r>
            <a:r>
              <a:rPr lang="ru-RU" sz="2400" b="1" i="1" dirty="0">
                <a:solidFill>
                  <a:schemeClr val="bg1"/>
                </a:solidFill>
              </a:rPr>
              <a:t> </a:t>
            </a:r>
            <a:r>
              <a:rPr lang="ru-RU" sz="2400" i="1" dirty="0">
                <a:solidFill>
                  <a:schemeClr val="bg1"/>
                </a:solidFill>
              </a:rPr>
              <a:t>уже </a:t>
            </a:r>
            <a:r>
              <a:rPr lang="ru-RU" sz="2400" i="1" dirty="0" err="1">
                <a:solidFill>
                  <a:schemeClr val="bg1"/>
                </a:solidFill>
              </a:rPr>
              <a:t>відомо</a:t>
            </a:r>
            <a:r>
              <a:rPr lang="ru-RU" sz="2400" i="1" dirty="0">
                <a:solidFill>
                  <a:schemeClr val="bg1"/>
                </a:solidFill>
              </a:rPr>
              <a:t>, </a:t>
            </a:r>
            <a:r>
              <a:rPr lang="ru-RU" sz="2400" i="1" dirty="0" err="1">
                <a:solidFill>
                  <a:schemeClr val="bg1"/>
                </a:solidFill>
              </a:rPr>
              <a:t>після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вигорання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водню</a:t>
            </a:r>
            <a:r>
              <a:rPr lang="ru-RU" sz="2400" i="1" dirty="0">
                <a:solidFill>
                  <a:schemeClr val="bg1"/>
                </a:solidFill>
              </a:rPr>
              <a:t> в </a:t>
            </a:r>
            <a:r>
              <a:rPr lang="ru-RU" sz="2400" i="1" dirty="0" err="1">
                <a:solidFill>
                  <a:schemeClr val="bg1"/>
                </a:solidFill>
              </a:rPr>
              <a:t>центрі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зорі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навколо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гелієвого</a:t>
            </a:r>
            <a:r>
              <a:rPr lang="ru-RU" sz="2400" i="1" dirty="0">
                <a:solidFill>
                  <a:schemeClr val="bg1"/>
                </a:solidFill>
              </a:rPr>
              <a:t> ядра </a:t>
            </a:r>
            <a:r>
              <a:rPr lang="ru-RU" sz="2400" i="1" dirty="0" err="1">
                <a:solidFill>
                  <a:schemeClr val="bg1"/>
                </a:solidFill>
              </a:rPr>
              <a:t>утворюється</a:t>
            </a:r>
            <a:r>
              <a:rPr lang="ru-RU" sz="2400" i="1" dirty="0">
                <a:solidFill>
                  <a:schemeClr val="bg1"/>
                </a:solidFill>
              </a:rPr>
              <a:t> тонкий </a:t>
            </a:r>
            <a:r>
              <a:rPr lang="ru-RU" sz="2400" i="1" dirty="0" err="1">
                <a:solidFill>
                  <a:schemeClr val="bg1"/>
                </a:solidFill>
              </a:rPr>
              <a:t>сферичний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енерговиділяючий</a:t>
            </a:r>
            <a:r>
              <a:rPr lang="ru-RU" sz="2400" i="1" dirty="0">
                <a:solidFill>
                  <a:schemeClr val="bg1"/>
                </a:solidFill>
              </a:rPr>
              <a:t> шар. </a:t>
            </a:r>
            <a:r>
              <a:rPr lang="ru-RU" sz="2400" i="1" dirty="0" err="1">
                <a:solidFill>
                  <a:schemeClr val="bg1"/>
                </a:solidFill>
              </a:rPr>
              <a:t>Він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поділяє</a:t>
            </a:r>
            <a:r>
              <a:rPr lang="ru-RU" sz="2400" i="1" dirty="0">
                <a:solidFill>
                  <a:schemeClr val="bg1"/>
                </a:solidFill>
              </a:rPr>
              <a:t> зорю на </a:t>
            </a:r>
            <a:r>
              <a:rPr lang="ru-RU" sz="2400" i="1" dirty="0" err="1">
                <a:solidFill>
                  <a:schemeClr val="bg1"/>
                </a:solidFill>
              </a:rPr>
              <a:t>дві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зони</a:t>
            </a:r>
            <a:r>
              <a:rPr lang="ru-RU" sz="2400" i="1" dirty="0">
                <a:solidFill>
                  <a:schemeClr val="bg1"/>
                </a:solidFill>
              </a:rPr>
              <a:t> - </a:t>
            </a:r>
            <a:r>
              <a:rPr lang="ru-RU" sz="2400" i="1" dirty="0" err="1">
                <a:solidFill>
                  <a:schemeClr val="bg1"/>
                </a:solidFill>
              </a:rPr>
              <a:t>вигоріле</a:t>
            </a:r>
            <a:r>
              <a:rPr lang="ru-RU" sz="2400" i="1" dirty="0">
                <a:solidFill>
                  <a:schemeClr val="bg1"/>
                </a:solidFill>
              </a:rPr>
              <a:t> ядро і </a:t>
            </a:r>
            <a:r>
              <a:rPr lang="ru-RU" sz="2400" i="1" dirty="0" err="1">
                <a:solidFill>
                  <a:schemeClr val="bg1"/>
                </a:solidFill>
              </a:rPr>
              <a:t>зовнішню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оболонку</a:t>
            </a:r>
            <a:r>
              <a:rPr lang="ru-RU" sz="2400" i="1" dirty="0">
                <a:solidFill>
                  <a:schemeClr val="bg1"/>
                </a:solidFill>
              </a:rPr>
              <a:t>. </a:t>
            </a:r>
            <a:r>
              <a:rPr lang="ru-RU" sz="2400" i="1" dirty="0" err="1">
                <a:solidFill>
                  <a:schemeClr val="bg1"/>
                </a:solidFill>
              </a:rPr>
              <a:t>Фізичні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процеси</a:t>
            </a:r>
            <a:r>
              <a:rPr lang="ru-RU" sz="2400" i="1" dirty="0">
                <a:solidFill>
                  <a:schemeClr val="bg1"/>
                </a:solidFill>
              </a:rPr>
              <a:t> у </a:t>
            </a:r>
            <a:r>
              <a:rPr lang="ru-RU" sz="2400" i="1" dirty="0" err="1">
                <a:solidFill>
                  <a:schemeClr val="bg1"/>
                </a:solidFill>
              </a:rPr>
              <a:t>двох</a:t>
            </a:r>
            <a:r>
              <a:rPr lang="ru-RU" sz="2400" i="1" dirty="0">
                <a:solidFill>
                  <a:schemeClr val="bg1"/>
                </a:solidFill>
              </a:rPr>
              <a:t> зонах </a:t>
            </a:r>
            <a:r>
              <a:rPr lang="ru-RU" sz="2400" i="1" dirty="0" err="1">
                <a:solidFill>
                  <a:schemeClr val="bg1"/>
                </a:solidFill>
              </a:rPr>
              <a:t>зорі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розгортаються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по-різному</a:t>
            </a:r>
            <a:r>
              <a:rPr lang="ru-RU" sz="2400" i="1" dirty="0">
                <a:solidFill>
                  <a:schemeClr val="bg1"/>
                </a:solidFill>
              </a:rPr>
              <a:t>.</a:t>
            </a:r>
            <a:r>
              <a:rPr lang="ru-RU" sz="2400" i="1" dirty="0">
                <a:solidFill>
                  <a:schemeClr val="bg1"/>
                </a:solidFill>
              </a:rPr>
              <a:t/>
            </a:r>
            <a:br>
              <a:rPr lang="ru-RU" sz="2400" i="1" dirty="0">
                <a:solidFill>
                  <a:schemeClr val="bg1"/>
                </a:solidFill>
              </a:rPr>
            </a:br>
            <a:r>
              <a:rPr lang="ru-RU" sz="2400" i="1" dirty="0">
                <a:solidFill>
                  <a:schemeClr val="bg1"/>
                </a:solidFill>
              </a:rPr>
              <a:t>У </a:t>
            </a:r>
            <a:r>
              <a:rPr lang="ru-RU" sz="2400" i="1" dirty="0" err="1">
                <a:solidFill>
                  <a:schemeClr val="bg1"/>
                </a:solidFill>
              </a:rPr>
              <a:t>міру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вичерпання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водню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цей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прошарок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щораз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далі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відсувається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відцентральної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зони</a:t>
            </a:r>
            <a:r>
              <a:rPr lang="ru-RU" sz="2400" i="1" dirty="0">
                <a:solidFill>
                  <a:schemeClr val="bg1"/>
                </a:solidFill>
              </a:rPr>
              <a:t>, </a:t>
            </a:r>
            <a:r>
              <a:rPr lang="ru-RU" sz="2400" i="1" dirty="0" err="1">
                <a:solidFill>
                  <a:schemeClr val="bg1"/>
                </a:solidFill>
              </a:rPr>
              <a:t>збільшуючи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розміри</a:t>
            </a:r>
            <a:r>
              <a:rPr lang="ru-RU" sz="2400" i="1" dirty="0">
                <a:solidFill>
                  <a:schemeClr val="bg1"/>
                </a:solidFill>
              </a:rPr>
              <a:t> і </a:t>
            </a:r>
            <a:r>
              <a:rPr lang="ru-RU" sz="2400" i="1" dirty="0" err="1">
                <a:solidFill>
                  <a:schemeClr val="bg1"/>
                </a:solidFill>
              </a:rPr>
              <a:t>масу</a:t>
            </a:r>
            <a:r>
              <a:rPr lang="ru-RU" sz="2400" i="1" dirty="0">
                <a:solidFill>
                  <a:schemeClr val="bg1"/>
                </a:solidFill>
              </a:rPr>
              <a:t> ядра.</a:t>
            </a:r>
            <a:r>
              <a:rPr lang="ru-RU" sz="2400" i="1" dirty="0">
                <a:solidFill>
                  <a:schemeClr val="bg1"/>
                </a:solidFill>
              </a:rPr>
              <a:t/>
            </a:r>
            <a:br>
              <a:rPr lang="ru-RU" sz="2400" i="1" dirty="0">
                <a:solidFill>
                  <a:schemeClr val="bg1"/>
                </a:solidFill>
              </a:rPr>
            </a:br>
            <a:r>
              <a:rPr lang="ru-RU" sz="2400" b="1" i="1" u="sng" dirty="0" err="1">
                <a:solidFill>
                  <a:schemeClr val="bg1"/>
                </a:solidFill>
              </a:rPr>
              <a:t>Червоні</a:t>
            </a:r>
            <a:r>
              <a:rPr lang="ru-RU" sz="2400" b="1" i="1" u="sng" dirty="0">
                <a:solidFill>
                  <a:schemeClr val="bg1"/>
                </a:solidFill>
              </a:rPr>
              <a:t> </a:t>
            </a:r>
            <a:r>
              <a:rPr lang="ru-RU" sz="2400" b="1" i="1" u="sng" dirty="0" err="1">
                <a:solidFill>
                  <a:schemeClr val="bg1"/>
                </a:solidFill>
              </a:rPr>
              <a:t>гіганти</a:t>
            </a:r>
            <a:r>
              <a:rPr lang="ru-RU" sz="2400" b="1" i="1" u="sng" dirty="0">
                <a:solidFill>
                  <a:schemeClr val="bg1"/>
                </a:solidFill>
              </a:rPr>
              <a:t>. </a:t>
            </a:r>
            <a:r>
              <a:rPr lang="ru-RU" sz="2400" i="1" dirty="0">
                <a:solidFill>
                  <a:schemeClr val="bg1"/>
                </a:solidFill>
              </a:rPr>
              <a:t>В </a:t>
            </a:r>
            <a:r>
              <a:rPr lang="ru-RU" sz="2400" i="1" dirty="0" err="1">
                <a:solidFill>
                  <a:schemeClr val="bg1"/>
                </a:solidFill>
              </a:rPr>
              <a:t>дуже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товстій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оболонці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зорі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енергія</a:t>
            </a:r>
            <a:r>
              <a:rPr lang="ru-RU" sz="2400" i="1" dirty="0">
                <a:solidFill>
                  <a:schemeClr val="bg1"/>
                </a:solidFill>
              </a:rPr>
              <a:t> шляхом </a:t>
            </a:r>
            <a:r>
              <a:rPr lang="ru-RU" sz="2400" i="1" dirty="0" err="1">
                <a:solidFill>
                  <a:schemeClr val="bg1"/>
                </a:solidFill>
              </a:rPr>
              <a:t>конвекції</a:t>
            </a:r>
            <a:r>
              <a:rPr lang="ru-RU" sz="2400" i="1" dirty="0">
                <a:solidFill>
                  <a:schemeClr val="bg1"/>
                </a:solidFill>
              </a:rPr>
              <a:t> переноситься до </a:t>
            </a:r>
            <a:r>
              <a:rPr lang="ru-RU" sz="2400" i="1" dirty="0" err="1">
                <a:solidFill>
                  <a:schemeClr val="bg1"/>
                </a:solidFill>
              </a:rPr>
              <a:t>поверхневих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шарів</a:t>
            </a:r>
            <a:r>
              <a:rPr lang="ru-RU" sz="2400" i="1" dirty="0">
                <a:solidFill>
                  <a:schemeClr val="bg1"/>
                </a:solidFill>
              </a:rPr>
              <a:t>. </a:t>
            </a:r>
            <a:r>
              <a:rPr lang="ru-RU" sz="2400" i="1" dirty="0" err="1">
                <a:solidFill>
                  <a:schemeClr val="bg1"/>
                </a:solidFill>
              </a:rPr>
              <a:t>Потужні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конвективні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течії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виносять</a:t>
            </a:r>
            <a:r>
              <a:rPr lang="ru-RU" sz="2400" i="1" dirty="0">
                <a:solidFill>
                  <a:schemeClr val="bg1"/>
                </a:solidFill>
              </a:rPr>
              <a:t> в атмосферу </a:t>
            </a:r>
            <a:r>
              <a:rPr lang="ru-RU" sz="2400" i="1" dirty="0" err="1">
                <a:solidFill>
                  <a:schemeClr val="bg1"/>
                </a:solidFill>
              </a:rPr>
              <a:t>продукти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згорання</a:t>
            </a:r>
            <a:r>
              <a:rPr lang="ru-RU" sz="2400" i="1" dirty="0">
                <a:solidFill>
                  <a:schemeClr val="bg1"/>
                </a:solidFill>
              </a:rPr>
              <a:t> (</a:t>
            </a:r>
            <a:r>
              <a:rPr lang="ru-RU" sz="2400" i="1" dirty="0" err="1">
                <a:solidFill>
                  <a:schemeClr val="bg1"/>
                </a:solidFill>
              </a:rPr>
              <a:t>зокрема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вуглець</a:t>
            </a:r>
            <a:r>
              <a:rPr lang="ru-RU" sz="2400" i="1" dirty="0">
                <a:solidFill>
                  <a:schemeClr val="bg1"/>
                </a:solidFill>
              </a:rPr>
              <a:t> та </a:t>
            </a:r>
            <a:r>
              <a:rPr lang="ru-RU" sz="2400" i="1" dirty="0" err="1">
                <a:solidFill>
                  <a:schemeClr val="bg1"/>
                </a:solidFill>
              </a:rPr>
              <a:t>інші</a:t>
            </a:r>
            <a:r>
              <a:rPr lang="ru-RU" sz="2400" i="1" dirty="0">
                <a:solidFill>
                  <a:schemeClr val="bg1"/>
                </a:solidFill>
              </a:rPr>
              <a:t>), </a:t>
            </a:r>
            <a:r>
              <a:rPr lang="ru-RU" sz="2400" i="1" dirty="0" err="1">
                <a:solidFill>
                  <a:schemeClr val="bg1"/>
                </a:solidFill>
              </a:rPr>
              <a:t>які</a:t>
            </a:r>
            <a:r>
              <a:rPr lang="ru-RU" sz="2400" i="1" dirty="0">
                <a:solidFill>
                  <a:schemeClr val="bg1"/>
                </a:solidFill>
              </a:rPr>
              <a:t>, </a:t>
            </a:r>
            <a:r>
              <a:rPr lang="ru-RU" sz="2400" i="1" dirty="0" err="1">
                <a:solidFill>
                  <a:schemeClr val="bg1"/>
                </a:solidFill>
              </a:rPr>
              <a:t>переходячи</a:t>
            </a:r>
            <a:r>
              <a:rPr lang="ru-RU" sz="2400" i="1" dirty="0">
                <a:solidFill>
                  <a:schemeClr val="bg1"/>
                </a:solidFill>
              </a:rPr>
              <a:t> в </a:t>
            </a:r>
            <a:r>
              <a:rPr lang="ru-RU" sz="2400" i="1" dirty="0" err="1">
                <a:solidFill>
                  <a:schemeClr val="bg1"/>
                </a:solidFill>
              </a:rPr>
              <a:t>молекулярний</a:t>
            </a:r>
            <a:r>
              <a:rPr lang="ru-RU" sz="2400" i="1" dirty="0">
                <a:solidFill>
                  <a:schemeClr val="bg1"/>
                </a:solidFill>
              </a:rPr>
              <a:t> стан, </a:t>
            </a:r>
            <a:r>
              <a:rPr lang="ru-RU" sz="2400" i="1" dirty="0" err="1">
                <a:solidFill>
                  <a:schemeClr val="bg1"/>
                </a:solidFill>
              </a:rPr>
              <a:t>інтенсивно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поглинають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випромінювання</a:t>
            </a:r>
            <a:r>
              <a:rPr lang="ru-RU" sz="2400" i="1" dirty="0">
                <a:solidFill>
                  <a:schemeClr val="bg1"/>
                </a:solidFill>
              </a:rPr>
              <a:t> з </a:t>
            </a:r>
            <a:r>
              <a:rPr lang="ru-RU" sz="2400" i="1" dirty="0" err="1">
                <a:solidFill>
                  <a:schemeClr val="bg1"/>
                </a:solidFill>
              </a:rPr>
              <a:t>глибин</a:t>
            </a:r>
            <a:r>
              <a:rPr lang="ru-RU" sz="2400" i="1" dirty="0">
                <a:solidFill>
                  <a:schemeClr val="bg1"/>
                </a:solidFill>
              </a:rPr>
              <a:t>, через </a:t>
            </a:r>
            <a:r>
              <a:rPr lang="ru-RU" sz="2400" i="1" dirty="0" err="1">
                <a:solidFill>
                  <a:schemeClr val="bg1"/>
                </a:solidFill>
              </a:rPr>
              <a:t>що</a:t>
            </a:r>
            <a:r>
              <a:rPr lang="ru-RU" sz="2400" i="1" dirty="0">
                <a:solidFill>
                  <a:schemeClr val="bg1"/>
                </a:solidFill>
              </a:rPr>
              <a:t> атмосфера </a:t>
            </a:r>
            <a:r>
              <a:rPr lang="ru-RU" sz="2400" i="1" dirty="0" err="1">
                <a:solidFill>
                  <a:schemeClr val="bg1"/>
                </a:solidFill>
              </a:rPr>
              <a:t>стає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непрозорою</a:t>
            </a:r>
            <a:r>
              <a:rPr lang="ru-RU" sz="2400" i="1" dirty="0">
                <a:solidFill>
                  <a:schemeClr val="bg1"/>
                </a:solidFill>
              </a:rPr>
              <a:t>. </a:t>
            </a:r>
            <a:r>
              <a:rPr lang="ru-RU" sz="2400" i="1" dirty="0" err="1">
                <a:solidFill>
                  <a:schemeClr val="bg1"/>
                </a:solidFill>
              </a:rPr>
              <a:t>Під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дією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значного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тиску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випромінювання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зсередини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оболонка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починає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розбухати</a:t>
            </a:r>
            <a:r>
              <a:rPr lang="ru-RU" sz="2400" i="1" dirty="0">
                <a:solidFill>
                  <a:schemeClr val="bg1"/>
                </a:solidFill>
              </a:rPr>
              <a:t>, </a:t>
            </a:r>
            <a:r>
              <a:rPr lang="ru-RU" sz="2400" i="1" dirty="0" err="1">
                <a:solidFill>
                  <a:schemeClr val="bg1"/>
                </a:solidFill>
              </a:rPr>
              <a:t>досягаючи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сотень</a:t>
            </a:r>
            <a:r>
              <a:rPr lang="ru-RU" sz="2400" i="1" dirty="0">
                <a:solidFill>
                  <a:schemeClr val="bg1"/>
                </a:solidFill>
              </a:rPr>
              <a:t> і </a:t>
            </a:r>
            <a:r>
              <a:rPr lang="ru-RU" sz="2400" i="1" dirty="0" err="1">
                <a:solidFill>
                  <a:schemeClr val="bg1"/>
                </a:solidFill>
              </a:rPr>
              <a:t>навіть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тисяч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радіусів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Сонця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завтовшки</a:t>
            </a:r>
            <a:r>
              <a:rPr lang="ru-RU" sz="2400" i="1" dirty="0">
                <a:solidFill>
                  <a:schemeClr val="bg1"/>
                </a:solidFill>
              </a:rPr>
              <a:t>. Для </a:t>
            </a:r>
            <a:r>
              <a:rPr lang="ru-RU" sz="2400" i="1" dirty="0" err="1">
                <a:solidFill>
                  <a:schemeClr val="bg1"/>
                </a:solidFill>
              </a:rPr>
              <a:t>зорі</a:t>
            </a:r>
            <a:r>
              <a:rPr lang="ru-RU" sz="2400" i="1" dirty="0">
                <a:solidFill>
                  <a:schemeClr val="bg1"/>
                </a:solidFill>
              </a:rPr>
              <a:t> з </a:t>
            </a:r>
            <a:r>
              <a:rPr lang="ru-RU" sz="2400" i="1" dirty="0" err="1">
                <a:solidFill>
                  <a:schemeClr val="bg1"/>
                </a:solidFill>
              </a:rPr>
              <a:t>масою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Сонця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такий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процес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починається</a:t>
            </a:r>
            <a:r>
              <a:rPr lang="ru-RU" sz="2400" i="1" dirty="0">
                <a:solidFill>
                  <a:schemeClr val="bg1"/>
                </a:solidFill>
              </a:rPr>
              <a:t>, коли </a:t>
            </a:r>
            <a:r>
              <a:rPr lang="ru-RU" sz="2400" i="1" dirty="0" err="1">
                <a:solidFill>
                  <a:schemeClr val="bg1"/>
                </a:solidFill>
              </a:rPr>
              <a:t>маса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гелієвого</a:t>
            </a:r>
            <a:r>
              <a:rPr lang="ru-RU" sz="2400" i="1" dirty="0">
                <a:solidFill>
                  <a:schemeClr val="bg1"/>
                </a:solidFill>
              </a:rPr>
              <a:t> ядра </a:t>
            </a:r>
            <a:r>
              <a:rPr lang="ru-RU" sz="2400" i="1" dirty="0" err="1">
                <a:solidFill>
                  <a:schemeClr val="bg1"/>
                </a:solidFill>
              </a:rPr>
              <a:t>досягає</a:t>
            </a:r>
            <a:r>
              <a:rPr lang="ru-RU" sz="2400" i="1" dirty="0">
                <a:solidFill>
                  <a:schemeClr val="bg1"/>
                </a:solidFill>
              </a:rPr>
              <a:t> 0,4М</a:t>
            </a:r>
            <a:r>
              <a:rPr lang="en-US" sz="2400" i="1" dirty="0">
                <a:solidFill>
                  <a:schemeClr val="bg1"/>
                </a:solidFill>
              </a:rPr>
              <a:t>u.</a:t>
            </a:r>
            <a:endParaRPr lang="ru-RU" sz="24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86150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>
        <p:blinds dir="vert"/>
        <p:sndAc>
          <p:stSnd>
            <p:snd r:embed="rId2" name="chimes.wav"/>
          </p:stSnd>
        </p:sndAc>
      </p:transition>
    </mc:Choice>
    <mc:Fallback>
      <p:transition spd="slow">
        <p:blinds dir="vert"/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9" y="0"/>
            <a:ext cx="4488874" cy="3789040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90" r="17431" b="8267"/>
          <a:stretch/>
        </p:blipFill>
        <p:spPr>
          <a:xfrm>
            <a:off x="4499993" y="2852936"/>
            <a:ext cx="4644008" cy="4005065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5286328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>
        <p:blinds dir="vert"/>
        <p:sndAc>
          <p:stSnd>
            <p:snd r:embed="rId2" name="chimes.wav"/>
          </p:stSnd>
        </p:sndAc>
      </p:transition>
    </mc:Choice>
    <mc:Fallback>
      <p:transition spd="slow">
        <p:blinds dir="vert"/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768</Words>
  <Application>Microsoft Office PowerPoint</Application>
  <PresentationFormat>Экран (4:3)</PresentationFormat>
  <Paragraphs>20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ЕВОЛЮЦІЯ ЗІР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ЕВОЛЮЦІЯ ЗІР</dc:title>
  <dc:creator>Vlad</dc:creator>
  <cp:lastModifiedBy>Vlad</cp:lastModifiedBy>
  <cp:revision>5</cp:revision>
  <dcterms:created xsi:type="dcterms:W3CDTF">2015-11-25T18:09:22Z</dcterms:created>
  <dcterms:modified xsi:type="dcterms:W3CDTF">2015-11-25T19:04:24Z</dcterms:modified>
</cp:coreProperties>
</file>